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705" r:id="rId2"/>
  </p:sldMasterIdLst>
  <p:notesMasterIdLst>
    <p:notesMasterId r:id="rId34"/>
  </p:notesMasterIdLst>
  <p:handoutMasterIdLst>
    <p:handoutMasterId r:id="rId35"/>
  </p:handoutMasterIdLst>
  <p:sldIdLst>
    <p:sldId id="321" r:id="rId3"/>
    <p:sldId id="372" r:id="rId4"/>
    <p:sldId id="387" r:id="rId5"/>
    <p:sldId id="380" r:id="rId6"/>
    <p:sldId id="385" r:id="rId7"/>
    <p:sldId id="408" r:id="rId8"/>
    <p:sldId id="388" r:id="rId9"/>
    <p:sldId id="389" r:id="rId10"/>
    <p:sldId id="339" r:id="rId11"/>
    <p:sldId id="346" r:id="rId12"/>
    <p:sldId id="410" r:id="rId13"/>
    <p:sldId id="390" r:id="rId14"/>
    <p:sldId id="391" r:id="rId15"/>
    <p:sldId id="392" r:id="rId16"/>
    <p:sldId id="393" r:id="rId17"/>
    <p:sldId id="394" r:id="rId18"/>
    <p:sldId id="395" r:id="rId19"/>
    <p:sldId id="404" r:id="rId20"/>
    <p:sldId id="396" r:id="rId21"/>
    <p:sldId id="397" r:id="rId22"/>
    <p:sldId id="398" r:id="rId23"/>
    <p:sldId id="399" r:id="rId24"/>
    <p:sldId id="401" r:id="rId25"/>
    <p:sldId id="312" r:id="rId26"/>
    <p:sldId id="353" r:id="rId27"/>
    <p:sldId id="411" r:id="rId28"/>
    <p:sldId id="412" r:id="rId29"/>
    <p:sldId id="413" r:id="rId30"/>
    <p:sldId id="414" r:id="rId31"/>
    <p:sldId id="415" r:id="rId32"/>
    <p:sldId id="349" r:id="rId33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3" pos="5654" userDrawn="1">
          <p15:clr>
            <a:srgbClr val="A4A3A4"/>
          </p15:clr>
        </p15:guide>
        <p15:guide id="4" pos="2026" userDrawn="1">
          <p15:clr>
            <a:srgbClr val="A4A3A4"/>
          </p15:clr>
        </p15:guide>
        <p15:guide id="5" orient="horz" pos="867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orient="horz" pos="3317" userDrawn="1">
          <p15:clr>
            <a:srgbClr val="A4A3A4"/>
          </p15:clr>
        </p15:guide>
        <p15:guide id="9" orient="horz" pos="4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987" autoAdjust="0"/>
    <p:restoredTop sz="85104" autoAdjust="0"/>
  </p:normalViewPr>
  <p:slideViewPr>
    <p:cSldViewPr snapToGrid="0" showGuides="1">
      <p:cViewPr>
        <p:scale>
          <a:sx n="60" d="100"/>
          <a:sy n="60" d="100"/>
        </p:scale>
        <p:origin x="-1061" y="-322"/>
      </p:cViewPr>
      <p:guideLst>
        <p:guide orient="horz" pos="867"/>
        <p:guide orient="horz" pos="1706"/>
        <p:guide orient="horz" pos="2500"/>
        <p:guide orient="horz" pos="3317"/>
        <p:guide orient="horz" pos="4042"/>
        <p:guide pos="3840"/>
        <p:guide pos="5654"/>
        <p:guide pos="202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Лист2!$B$2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Лист2!$A$3:$A$8</c:f>
              <c:strCache>
                <c:ptCount val="6"/>
                <c:pt idx="0">
                  <c:v>Личные письменные обращения</c:v>
                </c:pt>
                <c:pt idx="1">
                  <c:v>Официальные сайты  и порталы</c:v>
                </c:pt>
                <c:pt idx="2">
                  <c:v>ПОС</c:v>
                </c:pt>
                <c:pt idx="3">
                  <c:v>"Горячая линия" СМО</c:v>
                </c:pt>
                <c:pt idx="4">
                  <c:v>Личный прием</c:v>
                </c:pt>
                <c:pt idx="5">
                  <c:v>Единый Контакт-центр здравоохранения РС(Я)</c:v>
                </c:pt>
              </c:strCache>
            </c:strRef>
          </c:cat>
          <c:val>
            <c:numRef>
              <c:f>Лист2!$B$3:$B$8</c:f>
              <c:numCache>
                <c:formatCode>General</c:formatCode>
                <c:ptCount val="6"/>
                <c:pt idx="0">
                  <c:v>280</c:v>
                </c:pt>
                <c:pt idx="1">
                  <c:v>289</c:v>
                </c:pt>
                <c:pt idx="2" formatCode="#,##0">
                  <c:v>1315</c:v>
                </c:pt>
                <c:pt idx="3" formatCode="#,##0">
                  <c:v>7865</c:v>
                </c:pt>
                <c:pt idx="4" formatCode="#,##0">
                  <c:v>11991</c:v>
                </c:pt>
                <c:pt idx="5" formatCode="#,##0">
                  <c:v>9374</c:v>
                </c:pt>
              </c:numCache>
            </c:numRef>
          </c:val>
        </c:ser>
        <c:ser>
          <c:idx val="1"/>
          <c:order val="1"/>
          <c:tx>
            <c:strRef>
              <c:f>Лист2!$C$2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Лист2!$A$3:$A$8</c:f>
              <c:strCache>
                <c:ptCount val="6"/>
                <c:pt idx="0">
                  <c:v>Личные письменные обращения</c:v>
                </c:pt>
                <c:pt idx="1">
                  <c:v>Официальные сайты  и порталы</c:v>
                </c:pt>
                <c:pt idx="2">
                  <c:v>ПОС</c:v>
                </c:pt>
                <c:pt idx="3">
                  <c:v>"Горячая линия" СМО</c:v>
                </c:pt>
                <c:pt idx="4">
                  <c:v>Личный прием</c:v>
                </c:pt>
                <c:pt idx="5">
                  <c:v>Единый Контакт-центр здравоохранения РС(Я)</c:v>
                </c:pt>
              </c:strCache>
            </c:strRef>
          </c:cat>
          <c:val>
            <c:numRef>
              <c:f>Лист2!$C$3:$C$8</c:f>
              <c:numCache>
                <c:formatCode>#,##0</c:formatCode>
                <c:ptCount val="6"/>
                <c:pt idx="0" formatCode="General">
                  <c:v>294</c:v>
                </c:pt>
                <c:pt idx="1">
                  <c:v>1418</c:v>
                </c:pt>
                <c:pt idx="2">
                  <c:v>1540</c:v>
                </c:pt>
                <c:pt idx="3">
                  <c:v>7628</c:v>
                </c:pt>
                <c:pt idx="4">
                  <c:v>10285</c:v>
                </c:pt>
                <c:pt idx="5">
                  <c:v>12587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154752"/>
        <c:axId val="74156288"/>
      </c:barChart>
      <c:catAx>
        <c:axId val="74154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4156288"/>
        <c:crosses val="autoZero"/>
        <c:auto val="1"/>
        <c:lblAlgn val="ctr"/>
        <c:lblOffset val="100"/>
        <c:noMultiLvlLbl val="0"/>
      </c:catAx>
      <c:valAx>
        <c:axId val="741562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41547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Лист1!$K$4</c:f>
              <c:strCache>
                <c:ptCount val="1"/>
                <c:pt idx="0">
                  <c:v>Всего обоснованных жалоб,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38100">
                <a:solidFill>
                  <a:srgbClr val="C00000"/>
                </a:solidFill>
              </a:ln>
            </c:spPr>
            <c:trendlineType val="linear"/>
            <c:dispRSqr val="0"/>
            <c:dispEq val="0"/>
          </c:trendline>
          <c:cat>
            <c:strRef>
              <c:f>Лист1!$J$5:$J$7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Лист1!$K$5:$K$7</c:f>
              <c:numCache>
                <c:formatCode>General</c:formatCode>
                <c:ptCount val="3"/>
                <c:pt idx="0">
                  <c:v>152</c:v>
                </c:pt>
                <c:pt idx="1">
                  <c:v>162</c:v>
                </c:pt>
                <c:pt idx="2">
                  <c:v>174</c:v>
                </c:pt>
              </c:numCache>
            </c:numRef>
          </c:val>
        </c:ser>
        <c:ser>
          <c:idx val="1"/>
          <c:order val="1"/>
          <c:tx>
            <c:strRef>
              <c:f>Лист1!$L$4</c:f>
              <c:strCache>
                <c:ptCount val="1"/>
                <c:pt idx="0">
                  <c:v>на ненадлежащее КМП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Лист1!$J$5:$J$7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Лист1!$L$5:$L$7</c:f>
              <c:numCache>
                <c:formatCode>General</c:formatCode>
                <c:ptCount val="3"/>
                <c:pt idx="0">
                  <c:v>130</c:v>
                </c:pt>
                <c:pt idx="1">
                  <c:v>138</c:v>
                </c:pt>
                <c:pt idx="2">
                  <c:v>140</c:v>
                </c:pt>
              </c:numCache>
            </c:numRef>
          </c:val>
        </c:ser>
        <c:ser>
          <c:idx val="2"/>
          <c:order val="2"/>
          <c:tx>
            <c:strRef>
              <c:f>Лист1!$M$4</c:f>
              <c:strCache>
                <c:ptCount val="1"/>
                <c:pt idx="0">
                  <c:v>на недостоверные сведения об оказанной медицинской помощи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Лист1!$J$5:$J$7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Лист1!$M$5:$M$7</c:f>
              <c:numCache>
                <c:formatCode>General</c:formatCode>
                <c:ptCount val="3"/>
                <c:pt idx="0">
                  <c:v>0</c:v>
                </c:pt>
                <c:pt idx="1">
                  <c:v>11</c:v>
                </c:pt>
                <c:pt idx="2">
                  <c:v>13</c:v>
                </c:pt>
              </c:numCache>
            </c:numRef>
          </c:val>
        </c:ser>
        <c:ser>
          <c:idx val="3"/>
          <c:order val="3"/>
          <c:tx>
            <c:strRef>
              <c:f>Лист1!$N$4</c:f>
              <c:strCache>
                <c:ptCount val="1"/>
                <c:pt idx="0">
                  <c:v>на организацию работы МО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Лист1!$J$5:$J$7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Лист1!$N$5:$N$7</c:f>
              <c:numCache>
                <c:formatCode>General</c:formatCode>
                <c:ptCount val="3"/>
                <c:pt idx="0">
                  <c:v>7</c:v>
                </c:pt>
                <c:pt idx="1">
                  <c:v>8</c:v>
                </c:pt>
                <c:pt idx="2">
                  <c:v>6</c:v>
                </c:pt>
              </c:numCache>
            </c:numRef>
          </c:val>
        </c:ser>
        <c:ser>
          <c:idx val="4"/>
          <c:order val="4"/>
          <c:tx>
            <c:strRef>
              <c:f>Лист1!$O$4</c:f>
              <c:strCache>
                <c:ptCount val="1"/>
                <c:pt idx="0">
                  <c:v>на отказ в оказании медицинской помощи 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Лист1!$J$5:$J$7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Лист1!$O$5:$O$7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ser>
          <c:idx val="5"/>
          <c:order val="5"/>
          <c:tx>
            <c:strRef>
              <c:f>Лист1!$P$4</c:f>
              <c:strCache>
                <c:ptCount val="1"/>
                <c:pt idx="0">
                  <c:v>на взимание денежных средств 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Лист1!$J$5:$J$7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Лист1!$P$5:$P$7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87872"/>
        <c:axId val="42714240"/>
      </c:barChart>
      <c:catAx>
        <c:axId val="42687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2714240"/>
        <c:crosses val="autoZero"/>
        <c:auto val="1"/>
        <c:lblAlgn val="ctr"/>
        <c:lblOffset val="100"/>
        <c:noMultiLvlLbl val="0"/>
      </c:catAx>
      <c:valAx>
        <c:axId val="42714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4268787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043963254593176"/>
          <c:y val="3.2407407407407406E-2"/>
          <c:w val="0.83079658792650923"/>
          <c:h val="0.83371937882764657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Лист1!$D$32:$F$32</c:f>
              <c:strCache>
                <c:ptCount val="3"/>
                <c:pt idx="0">
                  <c:v>АПП</c:v>
                </c:pt>
                <c:pt idx="1">
                  <c:v>СП</c:v>
                </c:pt>
                <c:pt idx="2">
                  <c:v>СМП</c:v>
                </c:pt>
              </c:strCache>
            </c:strRef>
          </c:cat>
          <c:val>
            <c:numRef>
              <c:f>Лист1!$D$33:$F$33</c:f>
              <c:numCache>
                <c:formatCode>General</c:formatCode>
                <c:ptCount val="3"/>
                <c:pt idx="0">
                  <c:v>262</c:v>
                </c:pt>
                <c:pt idx="1">
                  <c:v>127</c:v>
                </c:pt>
                <c:pt idx="2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827072"/>
        <c:axId val="31828608"/>
      </c:barChart>
      <c:catAx>
        <c:axId val="318270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500"/>
            </a:pPr>
            <a:endParaRPr lang="ru-RU"/>
          </a:p>
        </c:txPr>
        <c:crossAx val="31828608"/>
        <c:crosses val="autoZero"/>
        <c:auto val="1"/>
        <c:lblAlgn val="ctr"/>
        <c:lblOffset val="100"/>
        <c:noMultiLvlLbl val="0"/>
      </c:catAx>
      <c:valAx>
        <c:axId val="318286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1827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Лист1!$H$32:$L$32</c:f>
              <c:strCache>
                <c:ptCount val="5"/>
                <c:pt idx="0">
                  <c:v>онко</c:v>
                </c:pt>
                <c:pt idx="1">
                  <c:v>БСК</c:v>
                </c:pt>
                <c:pt idx="2">
                  <c:v>летальный исход</c:v>
                </c:pt>
                <c:pt idx="3">
                  <c:v>Оказание медпомощи несовершеннолетним</c:v>
                </c:pt>
                <c:pt idx="4">
                  <c:v>другие заболевания и причины жалоб</c:v>
                </c:pt>
              </c:strCache>
            </c:strRef>
          </c:cat>
          <c:val>
            <c:numRef>
              <c:f>Лист1!$H$33:$L$33</c:f>
              <c:numCache>
                <c:formatCode>General</c:formatCode>
                <c:ptCount val="5"/>
                <c:pt idx="0">
                  <c:v>6</c:v>
                </c:pt>
                <c:pt idx="1">
                  <c:v>13</c:v>
                </c:pt>
                <c:pt idx="2">
                  <c:v>17</c:v>
                </c:pt>
                <c:pt idx="3">
                  <c:v>28</c:v>
                </c:pt>
                <c:pt idx="4">
                  <c:v>110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065408"/>
        <c:axId val="33988608"/>
      </c:barChart>
      <c:catAx>
        <c:axId val="32065408"/>
        <c:scaling>
          <c:orientation val="minMax"/>
        </c:scaling>
        <c:delete val="0"/>
        <c:axPos val="l"/>
        <c:majorTickMark val="out"/>
        <c:minorTickMark val="none"/>
        <c:tickLblPos val="nextTo"/>
        <c:crossAx val="33988608"/>
        <c:crosses val="autoZero"/>
        <c:auto val="1"/>
        <c:lblAlgn val="ctr"/>
        <c:lblOffset val="100"/>
        <c:noMultiLvlLbl val="0"/>
      </c:catAx>
      <c:valAx>
        <c:axId val="339886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32065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0.33889</cdr:x>
      <cdr:y>0.11574</cdr:y>
    </cdr:from>
    <cdr:to>
      <cdr:x>0.53889</cdr:x>
      <cdr:y>0.22222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49400" y="317500"/>
          <a:ext cx="914400" cy="2921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16%</a:t>
          </a:r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0AB6B473-AEDB-4788-A1CF-3236F0EE32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8831" cy="495029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3A2616C4-3A31-4919-9351-D71161A44E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4" y="1"/>
            <a:ext cx="2918831" cy="495029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200"/>
            </a:lvl1pPr>
          </a:lstStyle>
          <a:p>
            <a:fld id="{A122FE32-2A6F-4088-A9FD-9703F4F03DE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2C44B7F-12A4-4F65-9948-16091B5282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371286"/>
            <a:ext cx="2918831" cy="495028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9F04A0E-85A8-4710-8142-C3F316300C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4" y="9371286"/>
            <a:ext cx="2918831" cy="495028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200"/>
            </a:lvl1pPr>
          </a:lstStyle>
          <a:p>
            <a:fld id="{C94D8CA5-8FE0-461C-A664-1A4AA5A2ED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654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8831" cy="493316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1"/>
            <a:ext cx="2918831" cy="493316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200"/>
            </a:lvl1pPr>
          </a:lstStyle>
          <a:p>
            <a:fld id="{47C37A7F-C7E8-44BD-8B6A-51371E566C6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6" rIns="91413" bIns="4570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13" tIns="45706" rIns="91413" bIns="4570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285"/>
            <a:ext cx="2918831" cy="493316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200"/>
            </a:lvl1pPr>
          </a:lstStyle>
          <a:p>
            <a:fld id="{04069E3A-664A-465A-9C78-4B54A00795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985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69E3A-664A-465A-9C78-4B54A007957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09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>
              <a:lnSpc>
                <a:spcPts val="1390"/>
              </a:lnSpc>
            </a:pP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2.13. Отсутствие информированного</a:t>
            </a:r>
            <a:r>
              <a:rPr lang="ru-RU" baseline="0" dirty="0" smtClean="0">
                <a:latin typeface="Times New Roman"/>
                <a:ea typeface="Times New Roman"/>
              </a:rPr>
              <a:t> добровольного согласия</a:t>
            </a:r>
            <a:r>
              <a:rPr lang="ru-RU" dirty="0" smtClean="0">
                <a:latin typeface="Times New Roman"/>
                <a:ea typeface="Times New Roman"/>
              </a:rPr>
              <a:t>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2.14. Наличие признаков искажения</a:t>
            </a:r>
            <a:r>
              <a:rPr lang="ru-RU" baseline="0" dirty="0" smtClean="0">
                <a:latin typeface="Times New Roman"/>
                <a:ea typeface="Times New Roman"/>
              </a:rPr>
              <a:t> сведений, представленных в ПМД (дописки, исправления, вклейки);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baseline="0" dirty="0" smtClean="0">
                <a:latin typeface="Times New Roman"/>
                <a:ea typeface="Times New Roman"/>
              </a:rPr>
              <a:t>2.16.1. Не соответствие тарифу;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baseline="0" dirty="0" smtClean="0">
                <a:latin typeface="Times New Roman"/>
                <a:ea typeface="Times New Roman"/>
              </a:rPr>
              <a:t>2.16.2. Приписки;</a:t>
            </a:r>
            <a:endParaRPr lang="ru-RU" dirty="0" smtClean="0">
              <a:latin typeface="Times New Roman"/>
              <a:ea typeface="Times New Roman"/>
            </a:endParaRPr>
          </a:p>
          <a:p>
            <a:pPr indent="3174" algn="just">
              <a:lnSpc>
                <a:spcPts val="139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2.16.3.  Некорректное (неполное) отражение в реестре-счета сведений мед. документации</a:t>
            </a:r>
            <a:r>
              <a:rPr lang="ru-RU" dirty="0" smtClean="0">
                <a:latin typeface="Times New Roman"/>
                <a:ea typeface="Times New Roman"/>
              </a:rPr>
              <a:t>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baseline="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69E3A-664A-465A-9C78-4B54A007957C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957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69E3A-664A-465A-9C78-4B54A007957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93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>
              <a:lnSpc>
                <a:spcPts val="1390"/>
              </a:lnSpc>
            </a:pPr>
            <a:r>
              <a:rPr lang="ru-RU" dirty="0" smtClean="0">
                <a:latin typeface="Times New Roman"/>
                <a:ea typeface="Times New Roman"/>
              </a:rPr>
              <a:t>2.12. Непредставление ПМД;</a:t>
            </a:r>
          </a:p>
          <a:p>
            <a:pPr indent="3174" algn="just">
              <a:lnSpc>
                <a:spcPts val="1390"/>
              </a:lnSpc>
            </a:pPr>
            <a:r>
              <a:rPr lang="ru-RU" dirty="0" smtClean="0">
                <a:latin typeface="Times New Roman"/>
                <a:ea typeface="Times New Roman"/>
              </a:rPr>
              <a:t>2.16.2.</a:t>
            </a:r>
            <a:r>
              <a:rPr lang="ru-RU" baseline="0" dirty="0" smtClean="0">
                <a:latin typeface="Times New Roman"/>
                <a:ea typeface="Times New Roman"/>
              </a:rPr>
              <a:t> Включение в счет на оплату медицинской помощи при отсутствии в медицинской документации сведений, подтверждающих факт оказания медицинской помощи ЗЛ;</a:t>
            </a:r>
            <a:endParaRPr lang="ru-RU" dirty="0" smtClean="0">
              <a:latin typeface="Times New Roman"/>
              <a:ea typeface="Times New Roman"/>
            </a:endParaRPr>
          </a:p>
          <a:p>
            <a:pPr indent="3174" algn="just">
              <a:lnSpc>
                <a:spcPts val="1390"/>
              </a:lnSpc>
            </a:pP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2.12. Непредставление ПМД;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2.16.1. Несоответствие</a:t>
            </a:r>
            <a:r>
              <a:rPr lang="ru-RU" baseline="0" dirty="0" smtClean="0">
                <a:latin typeface="Times New Roman"/>
                <a:ea typeface="Times New Roman"/>
              </a:rPr>
              <a:t> тарифа;</a:t>
            </a:r>
          </a:p>
          <a:p>
            <a:pPr indent="3174" algn="just">
              <a:lnSpc>
                <a:spcPts val="139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2.16.3.  Некорректное (неполное) отражение в реестре-счета сведений мед. документации</a:t>
            </a:r>
            <a:r>
              <a:rPr lang="ru-RU" dirty="0">
                <a:latin typeface="Times New Roman"/>
                <a:ea typeface="Times New Roman"/>
              </a:rPr>
              <a:t>; </a:t>
            </a:r>
            <a:endParaRPr lang="ru-RU" dirty="0" smtClean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2.12. Непредставление ПМД;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2.13. Отсутствие информированного</a:t>
            </a:r>
            <a:r>
              <a:rPr lang="ru-RU" baseline="0" dirty="0" smtClean="0">
                <a:latin typeface="Times New Roman"/>
                <a:ea typeface="Times New Roman"/>
              </a:rPr>
              <a:t> добровольного согласия</a:t>
            </a:r>
            <a:r>
              <a:rPr lang="ru-RU" dirty="0" smtClean="0">
                <a:latin typeface="Times New Roman"/>
                <a:ea typeface="Times New Roman"/>
              </a:rPr>
              <a:t>;</a:t>
            </a:r>
          </a:p>
          <a:p>
            <a:pPr indent="3174" algn="just">
              <a:lnSpc>
                <a:spcPts val="139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2.16.3.  Некорректное (неполное) отражение в реестре-счета сведений мед. документации</a:t>
            </a:r>
            <a:r>
              <a:rPr lang="ru-RU" dirty="0">
                <a:latin typeface="Times New Roman"/>
                <a:ea typeface="Times New Roman"/>
              </a:rPr>
              <a:t>; </a:t>
            </a:r>
            <a:endParaRPr lang="ru-RU" dirty="0" smtClean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2.13. Отсутствие информированного</a:t>
            </a:r>
            <a:r>
              <a:rPr lang="ru-RU" baseline="0" dirty="0" smtClean="0">
                <a:latin typeface="Times New Roman"/>
                <a:ea typeface="Times New Roman"/>
              </a:rPr>
              <a:t> добровольного согласия</a:t>
            </a:r>
            <a:r>
              <a:rPr lang="ru-RU" dirty="0" smtClean="0">
                <a:latin typeface="Times New Roman"/>
                <a:ea typeface="Times New Roman"/>
              </a:rPr>
              <a:t>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dirty="0" smtClean="0">
                <a:latin typeface="Times New Roman"/>
                <a:ea typeface="Times New Roman"/>
              </a:rPr>
              <a:t>2.14. Наличие признаков искажения</a:t>
            </a:r>
            <a:r>
              <a:rPr lang="ru-RU" baseline="0" dirty="0" smtClean="0">
                <a:latin typeface="Times New Roman"/>
                <a:ea typeface="Times New Roman"/>
              </a:rPr>
              <a:t> сведений, представленных в ПМД (дописки, исправления, вклейки);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baseline="0" dirty="0" smtClean="0">
                <a:latin typeface="Times New Roman"/>
                <a:ea typeface="Times New Roman"/>
              </a:rPr>
              <a:t>2.16.1. Не соответствие тарифу;</a:t>
            </a:r>
          </a:p>
          <a:p>
            <a:pPr indent="3174" algn="just" defTabSz="906262">
              <a:lnSpc>
                <a:spcPts val="1390"/>
              </a:lnSpc>
              <a:defRPr/>
            </a:pPr>
            <a:r>
              <a:rPr lang="ru-RU" baseline="0" dirty="0" smtClean="0">
                <a:latin typeface="Times New Roman"/>
                <a:ea typeface="Times New Roman"/>
              </a:rPr>
              <a:t>2.16.2. Включение в счет на оплату медицинской помощи при отсутствии в медицинской документации сведений, подтверждающих факт оказания медицинской помощи ЗЛ (приписки);</a:t>
            </a:r>
            <a:endParaRPr lang="ru-RU" dirty="0" smtClean="0">
              <a:latin typeface="Times New Roman"/>
              <a:ea typeface="Times New Roman"/>
            </a:endParaRPr>
          </a:p>
          <a:p>
            <a:pPr indent="3174" algn="just">
              <a:lnSpc>
                <a:spcPts val="139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2.16.3.  Некорректное (неполное) отражение в реестре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счета сведений мед. документации</a:t>
            </a:r>
            <a:r>
              <a:rPr lang="ru-RU" dirty="0" smtClean="0">
                <a:latin typeface="Times New Roman"/>
                <a:ea typeface="Times New Roman"/>
              </a:rPr>
              <a:t>;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>
              <a:lnSpc>
                <a:spcPts val="1390"/>
              </a:lnSpc>
            </a:pP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3174" algn="just">
              <a:lnSpc>
                <a:spcPts val="1390"/>
              </a:lnSpc>
            </a:pP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72C45B7-519C-4347-8359-603406567E2D}"/>
              </a:ext>
            </a:extLst>
          </p:cNvPr>
          <p:cNvSpPr txBox="1">
            <a:spLocks/>
          </p:cNvSpPr>
          <p:nvPr userDrawn="1"/>
        </p:nvSpPr>
        <p:spPr>
          <a:xfrm>
            <a:off x="1009291" y="536155"/>
            <a:ext cx="10110840" cy="723301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2318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23183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93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30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xmlns="" id="{2DED6899-EE35-4C9F-85BC-2800893A7A0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100787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xmlns="" id="{C8CD014F-DCFE-440B-9C46-DE5E50FC1AC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429341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xmlns="" id="{F25211DE-2900-41DB-94E0-DADC757876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7757895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xmlns="" id="{0051C6DB-32A3-4464-AE10-5633A7CE53C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100787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xmlns="" id="{B30DC47F-8DF3-4F33-B1B6-FF730859D681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429341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xmlns="" id="{8F4643DF-0111-4FA8-BE96-A6CE1DA67C8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757895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xmlns="" id="{095EDDFA-6EB5-48D5-94C9-9CC6B10491F1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100787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xmlns="" id="{97A33113-4109-4E55-A5EC-1DD0D9F09F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4429341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xmlns="" id="{C9EBD72A-C4D9-488C-8B28-C748536236DA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757895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87473A5E-593A-498A-9B9D-24B946AD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5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C7B9140-20A3-455A-8584-21C9D9C2D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DEA346B-C791-4726-A4B2-F88148EC6CB8}"/>
              </a:ext>
            </a:extLst>
          </p:cNvPr>
          <p:cNvCxnSpPr>
            <a:cxnSpLocks/>
          </p:cNvCxnSpPr>
          <p:nvPr userDrawn="1"/>
        </p:nvCxnSpPr>
        <p:spPr>
          <a:xfrm>
            <a:off x="1827045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635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xmlns="" id="{4BA24CCC-EDF0-4391-BDAD-5A1AC3C41ED2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513092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A8C50DEA-9D79-44F2-8F00-34CE2DFBB10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341648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xmlns="" id="{47C511FA-F714-464A-AC1B-9514AED5E8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170205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xmlns="" id="{9CD4A1BF-2AF8-4D45-921D-BCC41796000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998762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xmlns="" id="{610A3D6E-C358-439C-8B8A-28D7DA56AB3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513092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xmlns="" id="{B176FB6D-30B1-4A91-BF7B-E0B3AC30EFB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3341648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xmlns="" id="{F6FEED80-41F9-45B8-810F-A371D8C9E3A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170205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xmlns="" id="{6D041EF4-D5CD-4126-B32F-5971C6FA721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998762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xmlns="" id="{CEE5E17D-B267-4245-B058-59B9515089D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513092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xmlns="" id="{6CBC3CA6-B6A2-4EEB-9A63-B3A2ED1EA40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341648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xmlns="" id="{49975133-13E9-47E2-B89B-39D855512B99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70205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xmlns="" id="{63CF676C-B8B6-4C40-91EF-D8B604B3000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998762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02CE2E9-CDED-4E1B-A3F2-588C6693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5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46E3F21-029F-4A81-948A-9635F09590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35FF65A0-5FED-4538-8C70-80315F367416}"/>
              </a:ext>
            </a:extLst>
          </p:cNvPr>
          <p:cNvCxnSpPr>
            <a:cxnSpLocks/>
          </p:cNvCxnSpPr>
          <p:nvPr userDrawn="1"/>
        </p:nvCxnSpPr>
        <p:spPr>
          <a:xfrm>
            <a:off x="1827045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969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7074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150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8602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14898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43772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23303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121015" y="3434714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-10829" y="3434713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4053841" y="3807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28917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 bwMode="auto">
          <a:xfrm>
            <a:off x="106045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 bwMode="auto">
          <a:xfrm>
            <a:off x="2522302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2"/>
          </p:nvPr>
        </p:nvSpPr>
        <p:spPr bwMode="auto">
          <a:xfrm>
            <a:off x="4938559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 bwMode="auto">
          <a:xfrm>
            <a:off x="7354816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 bwMode="auto">
          <a:xfrm>
            <a:off x="9771073" y="12223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 bwMode="auto">
          <a:xfrm>
            <a:off x="106045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 bwMode="auto">
          <a:xfrm>
            <a:off x="2522302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7"/>
          </p:nvPr>
        </p:nvSpPr>
        <p:spPr bwMode="auto">
          <a:xfrm>
            <a:off x="4938559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8"/>
          </p:nvPr>
        </p:nvSpPr>
        <p:spPr bwMode="auto">
          <a:xfrm>
            <a:off x="7354816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9"/>
          </p:nvPr>
        </p:nvSpPr>
        <p:spPr bwMode="auto">
          <a:xfrm>
            <a:off x="9771073" y="2356801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20"/>
          </p:nvPr>
        </p:nvSpPr>
        <p:spPr bwMode="auto">
          <a:xfrm>
            <a:off x="106045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1"/>
          </p:nvPr>
        </p:nvSpPr>
        <p:spPr bwMode="auto">
          <a:xfrm>
            <a:off x="2522302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22"/>
          </p:nvPr>
        </p:nvSpPr>
        <p:spPr bwMode="auto">
          <a:xfrm>
            <a:off x="4938559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23"/>
          </p:nvPr>
        </p:nvSpPr>
        <p:spPr bwMode="auto">
          <a:xfrm>
            <a:off x="7354816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24"/>
          </p:nvPr>
        </p:nvSpPr>
        <p:spPr bwMode="auto">
          <a:xfrm>
            <a:off x="9771073" y="4591364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44030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741383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81682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223065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963364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704747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445046" y="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715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747098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3487397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228780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6969079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8710462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10450761" y="171848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5715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1747098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3487397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5228780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969079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710462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450761" y="342159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31"/>
          </p:nvPr>
        </p:nvSpPr>
        <p:spPr>
          <a:xfrm>
            <a:off x="11430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1752813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33"/>
          </p:nvPr>
        </p:nvSpPr>
        <p:spPr>
          <a:xfrm>
            <a:off x="3493112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34"/>
          </p:nvPr>
        </p:nvSpPr>
        <p:spPr>
          <a:xfrm>
            <a:off x="5234495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35"/>
          </p:nvPr>
        </p:nvSpPr>
        <p:spPr>
          <a:xfrm>
            <a:off x="6974794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6"/>
          </p:nvPr>
        </p:nvSpPr>
        <p:spPr>
          <a:xfrm>
            <a:off x="8716177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7"/>
          </p:nvPr>
        </p:nvSpPr>
        <p:spPr>
          <a:xfrm>
            <a:off x="10456476" y="514007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761812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A72C45B7-519C-4347-8359-603406567E2D}"/>
              </a:ext>
            </a:extLst>
          </p:cNvPr>
          <p:cNvSpPr txBox="1">
            <a:spLocks/>
          </p:cNvSpPr>
          <p:nvPr userDrawn="1"/>
        </p:nvSpPr>
        <p:spPr>
          <a:xfrm>
            <a:off x="1009291" y="536155"/>
            <a:ext cx="10110840" cy="723301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096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6AC0354-8857-4D5A-8029-713F2BBF62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2F5C57AD-C262-49D3-8678-F460341B590F}"/>
              </a:ext>
            </a:extLst>
          </p:cNvPr>
          <p:cNvCxnSpPr>
            <a:cxnSpLocks/>
          </p:cNvCxnSpPr>
          <p:nvPr userDrawn="1"/>
        </p:nvCxnSpPr>
        <p:spPr>
          <a:xfrm>
            <a:off x="1815894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82224642-0EEE-47A5-8AB7-42629F447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4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624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6AC0354-8857-4D5A-8029-713F2BBF62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2F5C57AD-C262-49D3-8678-F460341B590F}"/>
              </a:ext>
            </a:extLst>
          </p:cNvPr>
          <p:cNvCxnSpPr>
            <a:cxnSpLocks/>
          </p:cNvCxnSpPr>
          <p:nvPr userDrawn="1"/>
        </p:nvCxnSpPr>
        <p:spPr>
          <a:xfrm>
            <a:off x="1815894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82224642-0EEE-47A5-8AB7-42629F447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4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3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04173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4F59CBCF-8C2C-4291-9170-81C78CD4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301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05F3B82-8C2A-46E0-A0E3-A7A536FB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70F4E3EC-F2FE-4FF4-90D3-4257DDE215C3}"/>
              </a:ext>
            </a:extLst>
          </p:cNvPr>
          <p:cNvCxnSpPr>
            <a:cxnSpLocks/>
          </p:cNvCxnSpPr>
          <p:nvPr userDrawn="1"/>
        </p:nvCxnSpPr>
        <p:spPr>
          <a:xfrm>
            <a:off x="169323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6176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712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A835009E-3696-43AE-ACD6-FDA280737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2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47415D2-2728-42CF-8D55-37ABCBF2A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536C3AA7-4B49-4116-A3BF-A7693AD00B3B}"/>
              </a:ext>
            </a:extLst>
          </p:cNvPr>
          <p:cNvCxnSpPr>
            <a:cxnSpLocks/>
          </p:cNvCxnSpPr>
          <p:nvPr userDrawn="1"/>
        </p:nvCxnSpPr>
        <p:spPr>
          <a:xfrm>
            <a:off x="1815892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7677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8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1827048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8777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409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38400510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142419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6154708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03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537478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257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="" xmlns:a16="http://schemas.microsoft.com/office/drawing/2014/main" id="{2DED6899-EE35-4C9F-85BC-2800893A7A0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100787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="" xmlns:a16="http://schemas.microsoft.com/office/drawing/2014/main" id="{C8CD014F-DCFE-440B-9C46-DE5E50FC1AC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429341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="" xmlns:a16="http://schemas.microsoft.com/office/drawing/2014/main" id="{F25211DE-2900-41DB-94E0-DADC757876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7757895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="" xmlns:a16="http://schemas.microsoft.com/office/drawing/2014/main" id="{0051C6DB-32A3-4464-AE10-5633A7CE53C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100787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="" xmlns:a16="http://schemas.microsoft.com/office/drawing/2014/main" id="{B30DC47F-8DF3-4F33-B1B6-FF730859D681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429341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="" xmlns:a16="http://schemas.microsoft.com/office/drawing/2014/main" id="{8F4643DF-0111-4FA8-BE96-A6CE1DA67C8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757895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="" xmlns:a16="http://schemas.microsoft.com/office/drawing/2014/main" id="{095EDDFA-6EB5-48D5-94C9-9CC6B10491F1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100787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="" xmlns:a16="http://schemas.microsoft.com/office/drawing/2014/main" id="{97A33113-4109-4E55-A5EC-1DD0D9F09F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4429341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5" name="Picture Placeholder 44">
            <a:extLst>
              <a:ext uri="{FF2B5EF4-FFF2-40B4-BE49-F238E27FC236}">
                <a16:creationId xmlns="" xmlns:a16="http://schemas.microsoft.com/office/drawing/2014/main" id="{C9EBD72A-C4D9-488C-8B28-C748536236DA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757895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87473A5E-593A-498A-9B9D-24B946AD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5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C7B9140-20A3-455A-8584-21C9D9C2D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FDEA346B-C791-4726-A4B2-F88148EC6CB8}"/>
              </a:ext>
            </a:extLst>
          </p:cNvPr>
          <p:cNvCxnSpPr>
            <a:cxnSpLocks/>
          </p:cNvCxnSpPr>
          <p:nvPr userDrawn="1"/>
        </p:nvCxnSpPr>
        <p:spPr>
          <a:xfrm>
            <a:off x="1827045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9241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4BA24CCC-EDF0-4391-BDAD-5A1AC3C41ED2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513092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A8C50DEA-9D79-44F2-8F00-34CE2DFBB10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341648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6" name="Picture Placeholder 45">
            <a:extLst>
              <a:ext uri="{FF2B5EF4-FFF2-40B4-BE49-F238E27FC236}">
                <a16:creationId xmlns="" xmlns:a16="http://schemas.microsoft.com/office/drawing/2014/main" id="{47C511FA-F714-464A-AC1B-9514AED5E8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170205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="" xmlns:a16="http://schemas.microsoft.com/office/drawing/2014/main" id="{9CD4A1BF-2AF8-4D45-921D-BCC41796000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998762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8" name="Picture Placeholder 47">
            <a:extLst>
              <a:ext uri="{FF2B5EF4-FFF2-40B4-BE49-F238E27FC236}">
                <a16:creationId xmlns="" xmlns:a16="http://schemas.microsoft.com/office/drawing/2014/main" id="{610A3D6E-C358-439C-8B8A-28D7DA56AB3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513092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9" name="Picture Placeholder 48">
            <a:extLst>
              <a:ext uri="{FF2B5EF4-FFF2-40B4-BE49-F238E27FC236}">
                <a16:creationId xmlns="" xmlns:a16="http://schemas.microsoft.com/office/drawing/2014/main" id="{B176FB6D-30B1-4A91-BF7B-E0B3AC30EFB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3341648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="" xmlns:a16="http://schemas.microsoft.com/office/drawing/2014/main" id="{F6FEED80-41F9-45B8-810F-A371D8C9E3A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170205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1" name="Picture Placeholder 50">
            <a:extLst>
              <a:ext uri="{FF2B5EF4-FFF2-40B4-BE49-F238E27FC236}">
                <a16:creationId xmlns="" xmlns:a16="http://schemas.microsoft.com/office/drawing/2014/main" id="{6D041EF4-D5CD-4126-B32F-5971C6FA721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998762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="" xmlns:a16="http://schemas.microsoft.com/office/drawing/2014/main" id="{CEE5E17D-B267-4245-B058-59B9515089D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513092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3" name="Picture Placeholder 52">
            <a:extLst>
              <a:ext uri="{FF2B5EF4-FFF2-40B4-BE49-F238E27FC236}">
                <a16:creationId xmlns="" xmlns:a16="http://schemas.microsoft.com/office/drawing/2014/main" id="{6CBC3CA6-B6A2-4EEB-9A63-B3A2ED1EA40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341648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4" name="Picture Placeholder 53">
            <a:extLst>
              <a:ext uri="{FF2B5EF4-FFF2-40B4-BE49-F238E27FC236}">
                <a16:creationId xmlns="" xmlns:a16="http://schemas.microsoft.com/office/drawing/2014/main" id="{49975133-13E9-47E2-B89B-39D855512B99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70205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="" xmlns:a16="http://schemas.microsoft.com/office/drawing/2014/main" id="{63CF676C-B8B6-4C40-91EF-D8B604B3000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998762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E02CE2E9-CDED-4E1B-A3F2-588C6693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5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846E3F21-029F-4A81-948A-9635F09590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35FF65A0-5FED-4538-8C70-80315F367416}"/>
              </a:ext>
            </a:extLst>
          </p:cNvPr>
          <p:cNvCxnSpPr>
            <a:cxnSpLocks/>
          </p:cNvCxnSpPr>
          <p:nvPr userDrawn="1"/>
        </p:nvCxnSpPr>
        <p:spPr>
          <a:xfrm>
            <a:off x="1827045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7326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7074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150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8602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14898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43772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938070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121015" y="3434714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-10829" y="3434713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4053841" y="3807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516717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 bwMode="auto">
          <a:xfrm>
            <a:off x="106045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 bwMode="auto">
          <a:xfrm>
            <a:off x="2522302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2"/>
          </p:nvPr>
        </p:nvSpPr>
        <p:spPr bwMode="auto">
          <a:xfrm>
            <a:off x="4938559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 bwMode="auto">
          <a:xfrm>
            <a:off x="7354816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 bwMode="auto">
          <a:xfrm>
            <a:off x="9771073" y="12223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 bwMode="auto">
          <a:xfrm>
            <a:off x="106045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 bwMode="auto">
          <a:xfrm>
            <a:off x="2522302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7"/>
          </p:nvPr>
        </p:nvSpPr>
        <p:spPr bwMode="auto">
          <a:xfrm>
            <a:off x="4938559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8"/>
          </p:nvPr>
        </p:nvSpPr>
        <p:spPr bwMode="auto">
          <a:xfrm>
            <a:off x="7354816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9"/>
          </p:nvPr>
        </p:nvSpPr>
        <p:spPr bwMode="auto">
          <a:xfrm>
            <a:off x="9771073" y="2356801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20"/>
          </p:nvPr>
        </p:nvSpPr>
        <p:spPr bwMode="auto">
          <a:xfrm>
            <a:off x="106045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1"/>
          </p:nvPr>
        </p:nvSpPr>
        <p:spPr bwMode="auto">
          <a:xfrm>
            <a:off x="2522302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22"/>
          </p:nvPr>
        </p:nvSpPr>
        <p:spPr bwMode="auto">
          <a:xfrm>
            <a:off x="4938559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23"/>
          </p:nvPr>
        </p:nvSpPr>
        <p:spPr bwMode="auto">
          <a:xfrm>
            <a:off x="7354816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24"/>
          </p:nvPr>
        </p:nvSpPr>
        <p:spPr bwMode="auto">
          <a:xfrm>
            <a:off x="9771073" y="4591364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106085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741383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81682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223065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963364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704747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445046" y="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715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747098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3487397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228780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6969079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8710462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10450761" y="171848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5715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1747098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3487397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5228780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969079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710462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450761" y="342159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31"/>
          </p:nvPr>
        </p:nvSpPr>
        <p:spPr>
          <a:xfrm>
            <a:off x="11430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1752813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33"/>
          </p:nvPr>
        </p:nvSpPr>
        <p:spPr>
          <a:xfrm>
            <a:off x="3493112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34"/>
          </p:nvPr>
        </p:nvSpPr>
        <p:spPr>
          <a:xfrm>
            <a:off x="5234495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35"/>
          </p:nvPr>
        </p:nvSpPr>
        <p:spPr>
          <a:xfrm>
            <a:off x="6974794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6"/>
          </p:nvPr>
        </p:nvSpPr>
        <p:spPr>
          <a:xfrm>
            <a:off x="8716177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7"/>
          </p:nvPr>
        </p:nvSpPr>
        <p:spPr>
          <a:xfrm>
            <a:off x="10456476" y="514007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55310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59CBCF-8C2C-4291-9170-81C78CD4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301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05F3B82-8C2A-46E0-A0E3-A7A536FB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70F4E3EC-F2FE-4FF4-90D3-4257DDE215C3}"/>
              </a:ext>
            </a:extLst>
          </p:cNvPr>
          <p:cNvCxnSpPr>
            <a:cxnSpLocks/>
          </p:cNvCxnSpPr>
          <p:nvPr userDrawn="1"/>
        </p:nvCxnSpPr>
        <p:spPr>
          <a:xfrm>
            <a:off x="169323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658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712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A835009E-3696-43AE-ACD6-FDA280737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2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47415D2-2728-42CF-8D55-37ABCBF2A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536C3AA7-4B49-4116-A3BF-A7693AD00B3B}"/>
              </a:ext>
            </a:extLst>
          </p:cNvPr>
          <p:cNvCxnSpPr>
            <a:cxnSpLocks/>
          </p:cNvCxnSpPr>
          <p:nvPr userDrawn="1"/>
        </p:nvCxnSpPr>
        <p:spPr>
          <a:xfrm>
            <a:off x="1815892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20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8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1827048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400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996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383287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15418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571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868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4" b="70225"/>
          <a:stretch/>
        </p:blipFill>
        <p:spPr bwMode="auto">
          <a:xfrm>
            <a:off x="1073791" y="92076"/>
            <a:ext cx="4078146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393526" y="2353342"/>
            <a:ext cx="3616413" cy="3820955"/>
            <a:chOff x="393526" y="2353342"/>
            <a:chExt cx="3616413" cy="382095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93526" y="2353342"/>
              <a:ext cx="3506612" cy="3622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393527" y="5956183"/>
              <a:ext cx="3616412" cy="2181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4340887" y="2193926"/>
            <a:ext cx="73843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defRPr/>
            </a:pPr>
            <a:r>
              <a:rPr lang="ru-RU" sz="2400" dirty="0">
                <a:solidFill>
                  <a:schemeClr val="tx2"/>
                </a:solidFill>
              </a:rPr>
              <a:t>О результатах </a:t>
            </a:r>
            <a:r>
              <a:rPr lang="ru-RU" sz="2400" dirty="0" smtClean="0">
                <a:solidFill>
                  <a:schemeClr val="tx2"/>
                </a:solidFill>
              </a:rPr>
              <a:t>контроля объемов, сроков, качества и условий предоставления медицинской помощи по обязательному медицинскому страхованию по итогам 2025 г. 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933593" y="4891094"/>
            <a:ext cx="10096482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/>
            <a:r>
              <a:rPr lang="ru-RU" sz="2000" dirty="0">
                <a:solidFill>
                  <a:schemeClr val="tx2"/>
                </a:solidFill>
                <a:latin typeface="Zona Pro ExtraBold"/>
              </a:rPr>
              <a:t>Трифонова </a:t>
            </a:r>
            <a:r>
              <a:rPr lang="ru-RU" sz="2000" dirty="0" smtClean="0">
                <a:solidFill>
                  <a:schemeClr val="tx2"/>
                </a:solidFill>
                <a:latin typeface="Zona Pro ExtraBold"/>
              </a:rPr>
              <a:t>Ю. Н.</a:t>
            </a:r>
            <a:endParaRPr lang="ru-RU" sz="2000" dirty="0">
              <a:solidFill>
                <a:schemeClr val="tx2"/>
              </a:solidFill>
              <a:latin typeface="Zona Pro ExtraBold"/>
            </a:endParaRPr>
          </a:p>
          <a:p>
            <a:pPr algn="r"/>
            <a:r>
              <a:rPr lang="ru-RU" sz="2000" dirty="0">
                <a:solidFill>
                  <a:schemeClr val="tx2"/>
                </a:solidFill>
                <a:latin typeface="Zona Pro ExtraBold"/>
              </a:rPr>
              <a:t>начальник </a:t>
            </a:r>
            <a:r>
              <a:rPr lang="ru-RU" sz="2000" dirty="0" smtClean="0">
                <a:solidFill>
                  <a:schemeClr val="tx2"/>
                </a:solidFill>
                <a:latin typeface="Zona Pro ExtraBold"/>
              </a:rPr>
              <a:t>отдела защиты прав застрахованных ТФОМС РС(Я)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0609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3300" y="2413338"/>
            <a:ext cx="104267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Из всех медицинских организаций </a:t>
            </a:r>
            <a:r>
              <a:rPr lang="ru-RU" sz="2400" b="1" dirty="0"/>
              <a:t>(107), </a:t>
            </a:r>
            <a:r>
              <a:rPr lang="ru-RU" sz="2400" dirty="0"/>
              <a:t>работающих в сфере ОМС на территории Республики Саха (Якутия) </a:t>
            </a:r>
            <a:r>
              <a:rPr lang="ru-RU" sz="2400" b="1" u="sng" dirty="0"/>
              <a:t>в 2025 году:</a:t>
            </a:r>
            <a:endParaRPr lang="ru-RU" sz="2400" dirty="0"/>
          </a:p>
          <a:p>
            <a:pPr lvl="0">
              <a:lnSpc>
                <a:spcPct val="150000"/>
              </a:lnSpc>
            </a:pPr>
            <a:r>
              <a:rPr lang="ru-RU" sz="2400" b="1" u="sng" dirty="0"/>
              <a:t> </a:t>
            </a:r>
            <a:r>
              <a:rPr lang="ru-RU" sz="2400" u="sng" dirty="0"/>
              <a:t>не допустили ни одной жалобы </a:t>
            </a:r>
            <a:r>
              <a:rPr lang="ru-RU" sz="2400" dirty="0"/>
              <a:t>– </a:t>
            </a:r>
            <a:r>
              <a:rPr lang="ru-RU" sz="2400" b="1" dirty="0"/>
              <a:t>68</a:t>
            </a:r>
            <a:r>
              <a:rPr lang="ru-RU" sz="2400" dirty="0"/>
              <a:t> медицинских </a:t>
            </a:r>
            <a:r>
              <a:rPr lang="ru-RU" sz="2400" dirty="0" smtClean="0"/>
              <a:t>организаций (64%), </a:t>
            </a:r>
            <a:endParaRPr lang="ru-RU" sz="2400" dirty="0"/>
          </a:p>
          <a:p>
            <a:pPr lvl="0">
              <a:lnSpc>
                <a:spcPct val="150000"/>
              </a:lnSpc>
            </a:pPr>
            <a:r>
              <a:rPr lang="ru-RU" sz="2400" u="sng" dirty="0"/>
              <a:t>по 1 жалобе допустили</a:t>
            </a:r>
            <a:r>
              <a:rPr lang="ru-RU" sz="2400" dirty="0"/>
              <a:t> – </a:t>
            </a:r>
            <a:r>
              <a:rPr lang="ru-RU" sz="2400" b="1" dirty="0"/>
              <a:t>15 </a:t>
            </a:r>
            <a:r>
              <a:rPr lang="ru-RU" sz="2400" dirty="0"/>
              <a:t>медицинских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411245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591" y="332955"/>
            <a:ext cx="10110840" cy="723301"/>
          </a:xfrm>
        </p:spPr>
        <p:txBody>
          <a:bodyPr>
            <a:noAutofit/>
          </a:bodyPr>
          <a:lstStyle/>
          <a:p>
            <a:pPr marL="342900" lvl="0" indent="-34290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kern="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Медицинские организации, допустившие наибольшее количество обоснованных жалоб по всем условиям оказания медицинской помощи за </a:t>
            </a:r>
            <a:r>
              <a:rPr lang="en-US" sz="2800" kern="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202</a:t>
            </a:r>
            <a:r>
              <a:rPr lang="ru-RU" sz="2800" kern="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5 год </a:t>
            </a:r>
            <a:endParaRPr lang="ru-RU" sz="2800" dirty="0"/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8009880"/>
              </p:ext>
            </p:extLst>
          </p:nvPr>
        </p:nvGraphicFramePr>
        <p:xfrm>
          <a:off x="731788" y="1879426"/>
          <a:ext cx="10723612" cy="4527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7711"/>
                <a:gridCol w="1925347"/>
                <a:gridCol w="2223654"/>
                <a:gridCol w="1866900"/>
              </a:tblGrid>
              <a:tr h="47065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lang="ru-RU" sz="18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800" b="1" i="0" u="none" strike="noStrik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МО</a:t>
                      </a:r>
                    </a:p>
                  </a:txBody>
                  <a:tcPr marL="121920" marR="121920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обоснованных  жалоб всего</a:t>
                      </a:r>
                    </a:p>
                  </a:txBody>
                  <a:tcPr marL="121920" marR="12192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lang="ru-RU" sz="2000" b="0" i="0" u="none" strike="noStrike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 horzOverflow="overflow"/>
                </a:tc>
              </a:tr>
              <a:tr h="43172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Абс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число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100 тыс.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случаев оказания мед. помощи (по реестрам счетов)</a:t>
                      </a:r>
                      <a:endParaRPr lang="ru-RU" sz="16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Из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них на КМП</a:t>
                      </a:r>
                      <a:endParaRPr lang="ru-RU" sz="16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Томпонская</a:t>
                      </a: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6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</a:rPr>
                        <a:t>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</a:tr>
              <a:tr h="34544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ГБУ РС(Я) «Ленская ЦРБ»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12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7,3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10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</a:tr>
              <a:tr h="36068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Алданская</a:t>
                      </a: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14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6,8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12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</a:tr>
              <a:tr h="37592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Мирнинская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ЦРБ»</a:t>
                      </a:r>
                      <a:endParaRPr lang="ru-RU" sz="18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16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6,0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15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</a:tr>
              <a:tr h="393700">
                <a:tc>
                  <a:txBody>
                    <a:bodyPr/>
                    <a:lstStyle/>
                    <a:p>
                      <a:r>
                        <a:rPr lang="ru-RU" dirty="0" smtClean="0"/>
                        <a:t>ГБУ РС(Я) «ЯРКБ»</a:t>
                      </a:r>
                      <a:endParaRPr lang="ru-RU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5,1</a:t>
                      </a:r>
                      <a:endParaRPr lang="ru-RU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121920" marR="121920" anchor="ctr" horzOverflow="overflow"/>
                </a:tc>
              </a:tr>
              <a:tr h="48260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по РС(Я)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174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n-lt"/>
                          <a:ea typeface="Times New Roman"/>
                        </a:rPr>
                        <a:t>2,5</a:t>
                      </a:r>
                      <a:endParaRPr lang="ru-RU" sz="18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140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1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2" y="367634"/>
            <a:ext cx="11331574" cy="40770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Zona Pro ExtraBold"/>
                <a:cs typeface="Times New Roman" pitchFamily="18" charset="0"/>
              </a:rPr>
              <a:t>Результаты МЭЭ по РС(Я) за</a:t>
            </a: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cs typeface="Times New Roman" pitchFamily="18" charset="0"/>
              </a:rPr>
              <a:t>2024г</a:t>
            </a:r>
            <a:r>
              <a:rPr lang="ru-RU" sz="2800" dirty="0" smtClean="0">
                <a:solidFill>
                  <a:schemeClr val="tx1"/>
                </a:solidFill>
                <a:latin typeface="Zona Pro ExtraBold"/>
                <a:cs typeface="Times New Roman" pitchFamily="18" charset="0"/>
              </a:rPr>
              <a:t>. и  2025г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5635225"/>
              </p:ext>
            </p:extLst>
          </p:nvPr>
        </p:nvGraphicFramePr>
        <p:xfrm>
          <a:off x="228600" y="1403350"/>
          <a:ext cx="11760200" cy="4939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13800"/>
                <a:gridCol w="1562100"/>
                <a:gridCol w="1384300"/>
              </a:tblGrid>
              <a:tr h="3702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Показатели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2024г.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2025г.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3956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Всего рассмотрено страховых случаев  при проведении плановых и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внеплановых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МЭЭ 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102 839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82 698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anchor="ctr"/>
                </a:tc>
              </a:tr>
              <a:tr h="6395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Выявлено нарушений, всего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7 001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6,8%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5 199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6,3%</a:t>
                      </a:r>
                    </a:p>
                  </a:txBody>
                  <a:tcPr anchor="ctr"/>
                </a:tc>
              </a:tr>
              <a:tr h="7805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том числе: нарушения, связанные с несоответствием данных первичной медицинской документации данным реестра счетов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3 677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53%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2 651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51%</a:t>
                      </a:r>
                      <a:endParaRPr lang="ru-RU" sz="16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908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отсутствие в документации (несоблюдение требований к оформлению) информированного добровольного согласия застрахованного лица на медицинское вмешательство или отказа застрахованного лица от медицинского вмешательства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1 205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17%</a:t>
                      </a:r>
                      <a:endParaRPr lang="ru-RU" sz="16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1 011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19%</a:t>
                      </a:r>
                      <a:endParaRPr lang="ru-RU" sz="16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9677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нарушения, связанные с непредставлением первичной медицинской документации, подтверждающей факт оказания застрахованному лицу медицинской помощи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738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10,5%</a:t>
                      </a:r>
                      <a:endParaRPr lang="ru-RU" sz="16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779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anchor="ctr"/>
                </a:tc>
              </a:tr>
              <a:tr h="47503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Удержано средств по результатам МЭЭ (тыс. руб.)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78 250,37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123 622,2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92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5380481"/>
              </p:ext>
            </p:extLst>
          </p:nvPr>
        </p:nvGraphicFramePr>
        <p:xfrm>
          <a:off x="889000" y="2100856"/>
          <a:ext cx="10629937" cy="3410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29451"/>
                <a:gridCol w="3000243"/>
                <a:gridCol w="3000243"/>
              </a:tblGrid>
              <a:tr h="14573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62291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Нижнеколымская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39%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2.12</a:t>
                      </a:r>
                    </a:p>
                  </a:txBody>
                  <a:tcPr marL="10160" marR="10160" marT="7620" marB="0" anchor="ctr"/>
                </a:tc>
              </a:tr>
              <a:tr h="35451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Аллаиховская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2.12</a:t>
                      </a:r>
                    </a:p>
                  </a:txBody>
                  <a:tcPr marL="10160" marR="10160" marT="7620" marB="0" anchor="ctr"/>
                </a:tc>
              </a:tr>
              <a:tr h="4797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Эвено-Бытантайская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2.12</a:t>
                      </a:r>
                    </a:p>
                  </a:txBody>
                  <a:tcPr marL="10160" marR="10160" marT="7620" marB="0" anchor="ctr"/>
                </a:tc>
              </a:tr>
              <a:tr h="49647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Верхнеколымская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2.16.2</a:t>
                      </a: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Медицинские организации, допустившие наибольшее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нарушений по МЭЭ по итогам 2025г. (северная группа районов)</a:t>
            </a:r>
            <a:endParaRPr lang="ru-RU" sz="2000" dirty="0"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81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3740903"/>
              </p:ext>
            </p:extLst>
          </p:nvPr>
        </p:nvGraphicFramePr>
        <p:xfrm>
          <a:off x="1149350" y="1834156"/>
          <a:ext cx="10356887" cy="4020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700"/>
                <a:gridCol w="3660944"/>
                <a:gridCol w="3000243"/>
              </a:tblGrid>
              <a:tr h="11487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59356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Мирнинская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</a:t>
                      </a:r>
                    </a:p>
                  </a:txBody>
                  <a:tcPr marL="10160" marR="10160" marT="7620" marB="0" anchor="ctr"/>
                </a:tc>
              </a:tr>
              <a:tr h="51697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«Вилюйская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16%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2.12</a:t>
                      </a:r>
                    </a:p>
                  </a:txBody>
                  <a:tcPr marL="10160" marR="10160" marT="7620" marB="0" anchor="ctr"/>
                </a:tc>
              </a:tr>
              <a:tr h="45713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«Ленская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</a:t>
                      </a:r>
                    </a:p>
                  </a:txBody>
                  <a:tcPr marL="10160" marR="10160" marT="7620" marB="0" anchor="ctr"/>
                </a:tc>
              </a:tr>
              <a:tr h="65204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Верхневилюйская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11%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2.12.</a:t>
                      </a:r>
                    </a:p>
                  </a:txBody>
                  <a:tcPr marL="10160" marR="10160" marT="7620" marB="0" anchor="ctr"/>
                </a:tc>
              </a:tr>
              <a:tr h="65204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Нерюнгринская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10%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2.16.3.</a:t>
                      </a: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Медицинские организации, допустившие наибольшее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нарушений по МЭЭ по итогам 2025г.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 (промышленная и вилюйская группа районов)</a:t>
            </a:r>
            <a:endParaRPr lang="ru-RU" sz="2000" dirty="0"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05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5981387"/>
              </p:ext>
            </p:extLst>
          </p:nvPr>
        </p:nvGraphicFramePr>
        <p:xfrm>
          <a:off x="962025" y="1897656"/>
          <a:ext cx="10252112" cy="4368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5250"/>
                <a:gridCol w="3346619"/>
                <a:gridCol w="3000243"/>
              </a:tblGrid>
              <a:tr h="98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50810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Томпонская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</a:t>
                      </a:r>
                    </a:p>
                  </a:txBody>
                  <a:tcPr marL="10160" marR="10160" marT="7620" marB="0" anchor="ctr"/>
                </a:tc>
              </a:tr>
              <a:tr h="44254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Чурапчинская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15%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2.12</a:t>
                      </a:r>
                    </a:p>
                  </a:txBody>
                  <a:tcPr marL="10160" marR="10160" marT="7620" marB="0" anchor="ctr"/>
                </a:tc>
              </a:tr>
              <a:tr h="391321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Мегино-Кангаласская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14%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</a:t>
                      </a:r>
                    </a:p>
                  </a:txBody>
                  <a:tcPr marL="10160" marR="10160" marT="7620" marB="0" anchor="ctr"/>
                </a:tc>
              </a:tr>
              <a:tr h="39132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Усть-АлданскаяЦРБ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algn="l" defTabSz="914400" rtl="0" eaLnBrk="1" fontAlgn="b" latinLnBrk="0" hangingPunct="1"/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11%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2.13</a:t>
                      </a:r>
                    </a:p>
                  </a:txBody>
                  <a:tcPr marL="10160" marR="10160" marT="7620" marB="0" anchor="ctr"/>
                </a:tc>
              </a:tr>
              <a:tr h="39132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Усть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-Майская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10%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39132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Хангаласская</a:t>
                      </a:r>
                      <a:r>
                        <a:rPr kumimoji="0" lang="ru-RU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9%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Медицинские организации, допустившие наибольшее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нарушений по МЭЭ по итогам 2025г.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Zona Pro Regular" pitchFamily="2" charset="0"/>
                <a:cs typeface="Times New Roman" pitchFamily="18" charset="0"/>
              </a:rPr>
              <a:t>(центральная и заречная группа районов)</a:t>
            </a:r>
            <a:endParaRPr lang="ru-RU" sz="2000" dirty="0"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2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458614"/>
              </p:ext>
            </p:extLst>
          </p:nvPr>
        </p:nvGraphicFramePr>
        <p:xfrm>
          <a:off x="981075" y="2253256"/>
          <a:ext cx="10233062" cy="3182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2576"/>
                <a:gridCol w="3000243"/>
                <a:gridCol w="3000243"/>
              </a:tblGrid>
              <a:tr h="16789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71766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Городские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1-3%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2.16.1, 2.13</a:t>
                      </a:r>
                    </a:p>
                  </a:txBody>
                  <a:tcPr marL="10160" marR="10160" marT="7620" marB="0" anchor="ctr"/>
                </a:tc>
              </a:tr>
              <a:tr h="78568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Республиканские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0,5-4%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2.16.1,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2.14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tx2"/>
              </a:solidFill>
              <a:latin typeface="Zona Pro Regular" pitchFamily="2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Результаты МЭЭ городских </a:t>
            </a:r>
            <a:r>
              <a:rPr lang="ru-RU" sz="2000" dirty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и </a:t>
            </a: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республиканских МО по итогам 2025г. </a:t>
            </a:r>
            <a:endParaRPr lang="ru-RU" sz="2000" dirty="0">
              <a:solidFill>
                <a:schemeClr val="tx2"/>
              </a:solidFill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3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574011"/>
              </p:ext>
            </p:extLst>
          </p:nvPr>
        </p:nvGraphicFramePr>
        <p:xfrm>
          <a:off x="240854" y="1516994"/>
          <a:ext cx="11620946" cy="4731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246"/>
                <a:gridCol w="1549400"/>
                <a:gridCol w="1511300"/>
              </a:tblGrid>
              <a:tr h="47785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+mn-lt"/>
                          <a:cs typeface="Times New Roman" pitchFamily="18" charset="0"/>
                        </a:rPr>
                        <a:t>Показатели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+mn-lt"/>
                          <a:cs typeface="Times New Roman" pitchFamily="18" charset="0"/>
                        </a:rPr>
                        <a:t>2024г.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+mn-lt"/>
                          <a:cs typeface="Times New Roman" pitchFamily="18" charset="0"/>
                        </a:rPr>
                        <a:t>2025г.</a:t>
                      </a:r>
                      <a:endParaRPr lang="ru-RU" sz="2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55387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Всего рассмотрено страховых случаев при проведении плановых и внеплановых  ЭКМП 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32 036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31 252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anchor="ctr"/>
                </a:tc>
              </a:tr>
              <a:tr h="65538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Выявлено нарушений всего: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9 753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  <a:endParaRPr lang="ru-RU" sz="16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12 426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39%</a:t>
                      </a:r>
                      <a:endParaRPr lang="ru-RU" sz="16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65538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нарушения,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 связанные с несоблюдением клинических рекомендаций, порядков оказания медицинской помощи, стандартов медицинской помощи </a:t>
                      </a:r>
                      <a:endParaRPr lang="ru-RU" sz="1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7 584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78%</a:t>
                      </a:r>
                      <a:endParaRPr lang="ru-RU" sz="16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9 963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  <a:endParaRPr lang="ru-RU" sz="16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65538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нарушения, связанные с необоснованным назначением лекарственной терапии </a:t>
                      </a:r>
                      <a:endParaRPr lang="ru-RU" sz="1600" b="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5,6%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909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7,3%</a:t>
                      </a:r>
                    </a:p>
                  </a:txBody>
                  <a:tcPr anchor="ctr"/>
                </a:tc>
              </a:tr>
              <a:tr h="9313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нарушения, связанные с отсутствием в медицинской документации результатов обследований, консультаций специалистов, позволяющих оценить динамику состояния здоровья застрахованного лица; </a:t>
                      </a:r>
                      <a:endParaRPr lang="ru-RU" sz="1600" b="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528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5,4%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5,5%</a:t>
                      </a:r>
                    </a:p>
                  </a:txBody>
                  <a:tcPr anchor="ctr"/>
                </a:tc>
              </a:tr>
              <a:tr h="70066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Удержано средств по результатам ЭКМП (тыс. руб.)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132 933,21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163 510,58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61666" y="223158"/>
            <a:ext cx="10110840" cy="62161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Garamond" pitchFamily="18" charset="0"/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latin typeface="Garamond" pitchFamily="18" charset="0"/>
              </a:rPr>
            </a:br>
            <a:r>
              <a:rPr lang="ru-RU" sz="3100" dirty="0" smtClean="0">
                <a:solidFill>
                  <a:schemeClr val="tx2"/>
                </a:solidFill>
                <a:latin typeface="Zona Pro ExtraBold"/>
                <a:cs typeface="Times New Roman" pitchFamily="18" charset="0"/>
              </a:rPr>
              <a:t>Результаты ЭКМП по РС(Я) за </a:t>
            </a:r>
            <a:r>
              <a:rPr lang="ru-RU" sz="3100" dirty="0" smtClean="0">
                <a:solidFill>
                  <a:schemeClr val="tx2"/>
                </a:solidFill>
                <a:cs typeface="Times New Roman" pitchFamily="18" charset="0"/>
              </a:rPr>
              <a:t>2024г</a:t>
            </a:r>
            <a:r>
              <a:rPr lang="ru-RU" sz="3100" dirty="0" smtClean="0">
                <a:solidFill>
                  <a:schemeClr val="tx2"/>
                </a:solidFill>
                <a:latin typeface="Zona Pro ExtraBold"/>
                <a:cs typeface="Times New Roman" pitchFamily="18" charset="0"/>
              </a:rPr>
              <a:t>. и 2025г.</a:t>
            </a:r>
            <a:endParaRPr lang="ru-RU" sz="3100" dirty="0">
              <a:solidFill>
                <a:schemeClr val="tx2"/>
              </a:solidFill>
              <a:latin typeface="Zona Pro ExtraBold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16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Структура нарушений по результатам ЭКМП по условиям оказания медицинской помощи за 2025г.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363525"/>
              </p:ext>
            </p:extLst>
          </p:nvPr>
        </p:nvGraphicFramePr>
        <p:xfrm>
          <a:off x="838200" y="1773766"/>
          <a:ext cx="10693400" cy="4703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9200"/>
                <a:gridCol w="1612900"/>
                <a:gridCol w="1905000"/>
                <a:gridCol w="1778000"/>
                <a:gridCol w="1638300"/>
              </a:tblGrid>
              <a:tr h="448652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АПП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СЗП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СМП</a:t>
                      </a:r>
                      <a:endParaRPr lang="ru-RU" sz="1800" dirty="0"/>
                    </a:p>
                  </a:txBody>
                  <a:tcPr/>
                </a:tc>
              </a:tr>
              <a:tr h="4486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Всего нарушений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44,5%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24,3%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38,5%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35,1%</a:t>
                      </a:r>
                      <a:endParaRPr lang="ru-RU" sz="1800" dirty="0"/>
                    </a:p>
                  </a:txBody>
                  <a:tcPr anchor="ctr"/>
                </a:tc>
              </a:tr>
              <a:tr h="1770023"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нарушения,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связанные с несоблюдением клинических рекомендаций, порядков оказания медицинской помощи, стандартов медицинской помощи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84%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78%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76,3%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72,1%</a:t>
                      </a:r>
                      <a:endParaRPr lang="ru-RU" sz="1800" dirty="0"/>
                    </a:p>
                  </a:txBody>
                  <a:tcPr anchor="ctr"/>
                </a:tc>
              </a:tr>
              <a:tr h="448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Онкология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1,4%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12,8%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5,5%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2,1%</a:t>
                      </a:r>
                      <a:endParaRPr lang="ru-RU" sz="1800" dirty="0"/>
                    </a:p>
                  </a:txBody>
                  <a:tcPr anchor="ctr"/>
                </a:tc>
              </a:tr>
              <a:tr h="4486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БСК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22,2%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30,1%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45,2%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52,4%</a:t>
                      </a:r>
                      <a:endParaRPr lang="ru-RU" sz="1800" dirty="0"/>
                    </a:p>
                  </a:txBody>
                  <a:tcPr anchor="ctr"/>
                </a:tc>
              </a:tr>
              <a:tr h="4486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Диспансерное наблюдение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11,7%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</a:t>
                      </a:r>
                      <a:endParaRPr lang="ru-RU" sz="1800" dirty="0"/>
                    </a:p>
                  </a:txBody>
                  <a:tcPr anchor="ctr"/>
                </a:tc>
              </a:tr>
              <a:tr h="4486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Диспансеризация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22,1%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0</a:t>
                      </a:r>
                      <a:endParaRPr lang="ru-RU" sz="18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020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0097837"/>
              </p:ext>
            </p:extLst>
          </p:nvPr>
        </p:nvGraphicFramePr>
        <p:xfrm>
          <a:off x="1206090" y="1783356"/>
          <a:ext cx="10233062" cy="397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0025"/>
                <a:gridCol w="3222794"/>
                <a:gridCol w="3000243"/>
              </a:tblGrid>
              <a:tr h="98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50810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Нижнеколымская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87%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4430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Эвено-Бытантайская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85%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44254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Усть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-Янская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82%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44254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Аллаиховская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82%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44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Верхнеколымская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 ЦРБ»</a:t>
                      </a:r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78%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Медицинские организации, допустившие наибольшее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нарушений по ЭКМП по итогам 2025г. (северная группа районов)</a:t>
            </a:r>
            <a:endParaRPr lang="ru-RU" sz="2000" dirty="0">
              <a:solidFill>
                <a:schemeClr val="tx2"/>
              </a:solidFill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14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 bwMode="auto">
          <a:xfrm>
            <a:off x="800100" y="368300"/>
            <a:ext cx="10085388" cy="10429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dirty="0" smtClean="0"/>
              <a:t>Нормативно-правовые акты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32025"/>
            <a:ext cx="11303000" cy="36933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800" y="3556000"/>
            <a:ext cx="11366500" cy="36933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309231"/>
            <a:ext cx="11366500" cy="523220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just" fontAlgn="auto">
              <a:defRPr/>
            </a:pPr>
            <a:r>
              <a:rPr lang="ru-RU" sz="1600" dirty="0" smtClean="0"/>
              <a:t>Федеральный закон от 02.05.2006 г. №59-ФЗ «О порядке рассмотрения обращений граждан Российской Федерации».</a:t>
            </a:r>
          </a:p>
          <a:p>
            <a:pPr algn="just" fontAlgn="auto">
              <a:defRPr/>
            </a:pPr>
            <a:r>
              <a:rPr lang="ru-RU" sz="1600" dirty="0" smtClean="0"/>
              <a:t> </a:t>
            </a:r>
          </a:p>
          <a:p>
            <a:pPr algn="just" fontAlgn="auto">
              <a:defRPr/>
            </a:pPr>
            <a:r>
              <a:rPr lang="ru-RU" sz="1600" dirty="0" smtClean="0"/>
              <a:t>Глава</a:t>
            </a:r>
            <a:r>
              <a:rPr lang="ru-RU" sz="1600" dirty="0"/>
              <a:t> 9. «Контроль объемов, сроков, качества и условий предоставления медицинской помощи по обязательному медицинскому страхованию», Федеральный закон №326 ФЗ от 29.11.2010 г. «Об обязательном медицинском страховании</a:t>
            </a:r>
            <a:r>
              <a:rPr lang="ru-RU" sz="1600" dirty="0" smtClean="0"/>
              <a:t>».</a:t>
            </a:r>
          </a:p>
          <a:p>
            <a:pPr algn="just" fontAlgn="auto">
              <a:defRPr/>
            </a:pPr>
            <a:endParaRPr lang="ru-RU" sz="1000" dirty="0" smtClean="0"/>
          </a:p>
          <a:p>
            <a:pPr algn="just">
              <a:defRPr/>
            </a:pPr>
            <a:r>
              <a:rPr lang="ru-RU" sz="1600" dirty="0"/>
              <a:t>Приказ Министерства здравоохранения РФ от 19 марта 2021 г. N 231н</a:t>
            </a:r>
            <a:br>
              <a:rPr lang="ru-RU" sz="1600" dirty="0"/>
            </a:br>
            <a:r>
              <a:rPr lang="ru-RU" sz="1600" dirty="0" smtClean="0"/>
              <a:t>«Об </a:t>
            </a:r>
            <a:r>
              <a:rPr lang="ru-RU" sz="1600" dirty="0"/>
              <a:t>утверждении Порядка проведения контроля объемов, сроков, качества и условий предоставления медицинской помощи по обязательному медицинскому страхованию застрахованным лицам, а также ее финансового обеспечения</a:t>
            </a:r>
            <a:r>
              <a:rPr lang="ru-RU" sz="1600" dirty="0" smtClean="0"/>
              <a:t>».</a:t>
            </a:r>
          </a:p>
          <a:p>
            <a:pPr algn="just">
              <a:defRPr/>
            </a:pPr>
            <a:endParaRPr lang="ru-RU" sz="1000" dirty="0"/>
          </a:p>
          <a:p>
            <a:pPr algn="just">
              <a:defRPr/>
            </a:pPr>
            <a:r>
              <a:rPr lang="ru-RU" sz="1600" dirty="0"/>
              <a:t>Приказ Министерства здравоохранения Российской Федерации от 14 апреля 2025 г. N </a:t>
            </a:r>
            <a:r>
              <a:rPr lang="ru-RU" sz="1600" dirty="0" smtClean="0"/>
              <a:t>203н «Об </a:t>
            </a:r>
            <a:r>
              <a:rPr lang="ru-RU" sz="1600" dirty="0"/>
              <a:t>утверждении критериев оценки качества медицинской помощи</a:t>
            </a:r>
            <a:r>
              <a:rPr lang="ru-RU" sz="1600" dirty="0" smtClean="0"/>
              <a:t>».</a:t>
            </a:r>
          </a:p>
          <a:p>
            <a:pPr algn="just">
              <a:defRPr/>
            </a:pPr>
            <a:endParaRPr lang="ru-RU" sz="1000" dirty="0"/>
          </a:p>
          <a:p>
            <a:pPr algn="just">
              <a:defRPr/>
            </a:pPr>
            <a:r>
              <a:rPr lang="ru-RU" sz="1600" dirty="0"/>
              <a:t>Приказ МЗ РФ от 21.08.2025 г. №496н «Об утверждении правил обязательного медицинского страхования</a:t>
            </a:r>
            <a:r>
              <a:rPr lang="ru-RU" sz="1600" dirty="0" smtClean="0"/>
              <a:t>».</a:t>
            </a:r>
          </a:p>
          <a:p>
            <a:pPr algn="just">
              <a:defRPr/>
            </a:pPr>
            <a:endParaRPr lang="ru-RU" sz="1000" dirty="0"/>
          </a:p>
          <a:p>
            <a:pPr algn="just">
              <a:defRPr/>
            </a:pPr>
            <a:r>
              <a:rPr lang="ru-RU" sz="1600" dirty="0"/>
              <a:t>Приложение №30 Тарифного соглашения «Значения коэффициентов для определения размера неоплаты или неполной оплаты затрат медицинской организации на оказание  медицинской помощи и размера штрафа за неоказание, несвоевременное оказание либо оказание медицинской помощи ненадлежащего качества</a:t>
            </a:r>
            <a:r>
              <a:rPr lang="ru-RU" sz="1600" dirty="0" smtClean="0"/>
              <a:t>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6608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0911695"/>
              </p:ext>
            </p:extLst>
          </p:nvPr>
        </p:nvGraphicFramePr>
        <p:xfrm>
          <a:off x="996950" y="1881202"/>
          <a:ext cx="10280687" cy="4405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0925"/>
                <a:gridCol w="3689519"/>
                <a:gridCol w="3000243"/>
              </a:tblGrid>
              <a:tr h="990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60486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Верхневилюйская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73%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578251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«Ленская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68%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578251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Мирнинская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67%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602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«Вилюйская ЦРБ»</a:t>
                      </a:r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66%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60486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Олекминская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66%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44534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Алданская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53%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Медицинские организации, допустившие наибольшее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нарушений по ЭКМП по итогам 2025г.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(промышленная и вилюйская группа районов)</a:t>
            </a:r>
            <a:endParaRPr lang="ru-RU" sz="2000" dirty="0">
              <a:solidFill>
                <a:schemeClr val="tx2"/>
              </a:solidFill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1647366"/>
              </p:ext>
            </p:extLst>
          </p:nvPr>
        </p:nvGraphicFramePr>
        <p:xfrm>
          <a:off x="1282700" y="1910356"/>
          <a:ext cx="10261637" cy="4465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9525"/>
                <a:gridCol w="3441869"/>
                <a:gridCol w="3000243"/>
              </a:tblGrid>
              <a:tr h="10737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anchor="ctr" horzOverflow="overflow"/>
                </a:tc>
              </a:tr>
              <a:tr h="62254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Усть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-Майская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83%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62254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Томпонская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81%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55477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Чурапчинская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69%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55477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Амгинская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65%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42726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Таттинская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62%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60943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Мегино-Кангаласская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62%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900" y="214291"/>
            <a:ext cx="102142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Медицинские организации, допустившие наибольшее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нарушений по ЭКМП по итогам 2025г.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(центральная и заречная группа районов)</a:t>
            </a:r>
            <a:endParaRPr lang="ru-RU" sz="2000" dirty="0">
              <a:solidFill>
                <a:schemeClr val="tx2"/>
              </a:solidFill>
              <a:latin typeface="Zona Pro Regular" pitchFamily="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0250" y="465435"/>
            <a:ext cx="10172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Медицинские организации, допустившие </a:t>
            </a: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наименьшее количество </a:t>
            </a:r>
            <a:endParaRPr lang="ru-RU" sz="2000" dirty="0">
              <a:solidFill>
                <a:schemeClr val="tx2"/>
              </a:solidFill>
              <a:latin typeface="Zona Pro Regular" pitchFamily="2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нарушений по ЭКМП по итогам 2025г. (городские</a:t>
            </a:r>
            <a:r>
              <a:rPr lang="ru-RU" sz="2000" dirty="0" smtClean="0">
                <a:solidFill>
                  <a:schemeClr val="tx2"/>
                </a:solidFill>
                <a:latin typeface="Zona Pro Regular" pitchFamily="2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11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2747369"/>
              </p:ext>
            </p:extLst>
          </p:nvPr>
        </p:nvGraphicFramePr>
        <p:xfrm>
          <a:off x="1238249" y="1482727"/>
          <a:ext cx="10172700" cy="1978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610"/>
                <a:gridCol w="2982545"/>
                <a:gridCol w="2982545"/>
              </a:tblGrid>
              <a:tr h="7715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Основной код дефекта/нарушений</a:t>
                      </a:r>
                    </a:p>
                  </a:txBody>
                  <a:tcPr marL="121920" marR="121920" horzOverflow="overflow"/>
                </a:tc>
              </a:tr>
              <a:tr h="31103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«ДИКБ»</a:t>
                      </a: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27334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«ЯРКБ»</a:t>
                      </a: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  <a:tr h="3271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ГАУ РС(Я) «ЯССЦ»</a:t>
                      </a: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12%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10722" y="3510748"/>
            <a:ext cx="9664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33399"/>
                </a:solidFill>
                <a:cs typeface="Times New Roman" pitchFamily="18" charset="0"/>
              </a:rPr>
              <a:t>Медицинские организации, допустившие наименьшее количество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33399"/>
                </a:solidFill>
                <a:cs typeface="Times New Roman" pitchFamily="18" charset="0"/>
              </a:rPr>
              <a:t>нарушений по ЭКМП по итогам 2025г. (республиканские)</a:t>
            </a:r>
          </a:p>
        </p:txBody>
      </p:sp>
      <p:graphicFrame>
        <p:nvGraphicFramePr>
          <p:cNvPr id="10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9080130"/>
              </p:ext>
            </p:extLst>
          </p:nvPr>
        </p:nvGraphicFramePr>
        <p:xfrm>
          <a:off x="981076" y="4410733"/>
          <a:ext cx="10315574" cy="1623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0501"/>
                <a:gridCol w="4305073"/>
              </a:tblGrid>
              <a:tr h="6435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marL="121920" marR="121920" horzOverflow="overflow"/>
                </a:tc>
              </a:tr>
              <a:tr h="34967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«ЯРОКБ»</a:t>
                      </a: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0,7%</a:t>
                      </a:r>
                    </a:p>
                  </a:txBody>
                  <a:tcPr marL="10160" marR="10160" marT="7620" marB="0" anchor="ctr"/>
                </a:tc>
              </a:tr>
              <a:tr h="28377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«РБ №2-ЦЭМП»</a:t>
                      </a: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6,3%</a:t>
                      </a:r>
                    </a:p>
                  </a:txBody>
                  <a:tcPr marL="10160" marR="10160" marT="7620" marB="0" anchor="ctr"/>
                </a:tc>
              </a:tr>
              <a:tr h="34677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ГАУ РС(Я) «РБ №1-НЦМ»</a:t>
                      </a: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6,5%</a:t>
                      </a: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39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1400917"/>
              </p:ext>
            </p:extLst>
          </p:nvPr>
        </p:nvGraphicFramePr>
        <p:xfrm>
          <a:off x="584200" y="1289563"/>
          <a:ext cx="11150600" cy="5047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6000"/>
                <a:gridCol w="1308100"/>
                <a:gridCol w="6286500"/>
              </a:tblGrid>
              <a:tr h="113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Zona Pro Regular" pitchFamily="2" charset="0"/>
                          <a:cs typeface="Times New Roman" pitchFamily="18" charset="0"/>
                        </a:rPr>
                        <a:t>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Zona Pro Regular" pitchFamily="2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Код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МКБ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Основные причины, приведшие к летальному исходу</a:t>
                      </a:r>
                    </a:p>
                  </a:txBody>
                  <a:tcPr marL="121920" marR="121920" anchor="ctr" horzOverflow="overflow"/>
                </a:tc>
              </a:tr>
              <a:tr h="110989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6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Нерюнгринская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</a:t>
                      </a:r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I69.3, 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G93.6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Не проведены лабораторно-инструментальные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исследования, консультации специалистов; отсутствует динамическое наблюдение; не переведена в РАО. </a:t>
                      </a:r>
                      <a:r>
                        <a:rPr lang="ru-RU" sz="1500" b="0" kern="1200" baseline="0" dirty="0" smtClean="0">
                          <a:solidFill>
                            <a:srgbClr val="FF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Лечение не назначено и не проводилось.</a:t>
                      </a:r>
                      <a:endParaRPr lang="ru-RU" sz="1500" b="0" kern="1200" dirty="0" smtClean="0">
                        <a:solidFill>
                          <a:srgbClr val="FF0000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10795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6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Нерюнгринская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</a:t>
                      </a:r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М86.4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Длительное неэффективное симптоматическое хирургическое лечение усугубило течение гнойного заболевания и привело к развитию сепсиса. Больная нуждалась в радикальной хирургии - удалении </a:t>
                      </a:r>
                      <a:r>
                        <a:rPr lang="ru-RU" sz="15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эндопротеза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как источника поддерживающего инфекцию.</a:t>
                      </a:r>
                      <a:endParaRPr lang="ru-RU" sz="1500" b="0" kern="1200" dirty="0" smtClean="0">
                        <a:solidFill>
                          <a:srgbClr val="FF0000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95758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6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Оймяконская</a:t>
                      </a:r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I25.2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Недооценка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тяжести состояния. Недостаточный мониторинг за состоянием здоровья ЗЛ. Неадекватная лекарственная терапия. Поздний перевод в РАО.</a:t>
                      </a:r>
                      <a:endParaRPr lang="ru-RU" sz="15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  <a:tr h="6985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ГБУ РС(Я) «</a:t>
                      </a:r>
                      <a:r>
                        <a:rPr lang="ru-RU" sz="1600" b="0" i="0" u="none" strike="noStrike" kern="1200" dirty="0" err="1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Томпонская</a:t>
                      </a:r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ЦРБ»</a:t>
                      </a: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I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70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I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26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0160" marR="10160" marT="762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Недооценка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Zona Pro Regular" pitchFamily="2" charset="0"/>
                          <a:ea typeface="+mn-ea"/>
                          <a:cs typeface="Times New Roman" pitchFamily="18" charset="0"/>
                        </a:rPr>
                        <a:t> тяжести состояния. Несвоевременное оперативное лечение по абсолютным жизненным показаниям. </a:t>
                      </a:r>
                      <a:endParaRPr lang="ru-RU" sz="1500" b="0" kern="1200" dirty="0" smtClean="0">
                        <a:solidFill>
                          <a:schemeClr val="dk1"/>
                        </a:solidFill>
                        <a:latin typeface="Zona Pro Regular" pitchFamily="2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0160" marR="1016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66850" y="214290"/>
            <a:ext cx="9305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cs typeface="Times New Roman" pitchFamily="18" charset="0"/>
              </a:rPr>
              <a:t>Медицинские организации, допустившие нарушения по коду 3.2.4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cs typeface="Times New Roman" pitchFamily="18" charset="0"/>
              </a:rPr>
              <a:t>по результатам ЭКМП по итогам 2025г.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96280F9-63D1-43D7-AA1B-54CE88D7F89A}" type="slidenum">
              <a:rPr lang="ru-RU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36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2000" y="409155"/>
            <a:ext cx="10110840" cy="723301"/>
          </a:xfrm>
        </p:spPr>
        <p:txBody>
          <a:bodyPr/>
          <a:lstStyle/>
          <a:p>
            <a:pPr algn="ctr"/>
            <a:r>
              <a:rPr lang="ru-RU" sz="2800" dirty="0" smtClean="0">
                <a:latin typeface="+mn-lt"/>
              </a:rPr>
              <a:t>Новые </a:t>
            </a:r>
            <a:r>
              <a:rPr lang="ru-RU" sz="2800" dirty="0">
                <a:latin typeface="+mn-lt"/>
              </a:rPr>
              <a:t>виды экспертиз риск-ориентированной направленности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512144"/>
            <a:ext cx="111125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В </a:t>
            </a:r>
            <a:r>
              <a:rPr lang="ru-RU" sz="2200" dirty="0" smtClean="0"/>
              <a:t>2025 </a:t>
            </a:r>
            <a:r>
              <a:rPr lang="ru-RU" sz="2200" dirty="0"/>
              <a:t>году внедрены </a:t>
            </a:r>
            <a:r>
              <a:rPr lang="ru-RU" sz="2200" dirty="0" smtClean="0"/>
              <a:t>: </a:t>
            </a:r>
            <a:endParaRPr lang="ru-RU" sz="22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200" dirty="0" smtClean="0"/>
              <a:t>по </a:t>
            </a:r>
            <a:r>
              <a:rPr lang="ru-RU" sz="2200" dirty="0"/>
              <a:t>случаям профилактических осмотров и диспансеризаций, по результатам которых не выявлены, в том числе, онкологические заболевания у застрахованных лиц, у которых эти заболевания выявлены в течение года после </a:t>
            </a:r>
            <a:r>
              <a:rPr lang="ru-RU" sz="2200" dirty="0" err="1"/>
              <a:t>профосмотра</a:t>
            </a:r>
            <a:r>
              <a:rPr lang="ru-RU" sz="2200" dirty="0"/>
              <a:t>, или диспансеризации</a:t>
            </a:r>
            <a:r>
              <a:rPr lang="ru-RU" sz="2200" dirty="0" smtClean="0"/>
              <a:t>.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200" dirty="0"/>
              <a:t>по случаям оказания медицинской помощи пациентам с целью профилактики респираторно-синцитиальной вирусной инфекции (РСВИ).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200" dirty="0"/>
              <a:t>по случаям оказания первичной медико-санитарной медицинской помощи по ОМС участникам специальной военной операции.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200" dirty="0"/>
              <a:t>по случаям проведения ЭКО. </a:t>
            </a:r>
          </a:p>
          <a:p>
            <a:pPr lvl="0"/>
            <a:r>
              <a:rPr lang="ru-RU" sz="2200" dirty="0" smtClean="0"/>
              <a:t> </a:t>
            </a:r>
            <a:endParaRPr lang="ru-RU" sz="2200" dirty="0"/>
          </a:p>
          <a:p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70967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255" y="161926"/>
            <a:ext cx="10515600" cy="640492"/>
          </a:xfrm>
        </p:spPr>
        <p:txBody>
          <a:bodyPr lIns="121917" tIns="60958" rIns="121917" bIns="60958">
            <a:normAutofit fontScale="90000"/>
          </a:bodyPr>
          <a:lstStyle/>
          <a:p>
            <a:pPr lvl="0" algn="ctr"/>
            <a:r>
              <a:rPr lang="ru-RU" sz="4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в проект решения: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100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7CAC48D7-4F4B-4B04-BC17-41C34ED25E82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62045" y="1390495"/>
            <a:ext cx="10741420" cy="48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792" algn="just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ea typeface="Calibri" pitchFamily="34" charset="0"/>
                <a:cs typeface="Times New Roman" pitchFamily="18" charset="0"/>
              </a:rPr>
              <a:t>Руководителям медицинских организаций, </a:t>
            </a:r>
            <a:r>
              <a:rPr lang="ru-RU" dirty="0">
                <a:cs typeface="Times New Roman" pitchFamily="18" charset="0"/>
              </a:rPr>
              <a:t>в целях повышения доступности и качества оказанной медицинской помощи населению республики:</a:t>
            </a:r>
          </a:p>
          <a:p>
            <a:pPr indent="304792" algn="just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dirty="0">
                <a:latin typeface="Zona Pro Regular" pitchFamily="2" charset="0"/>
                <a:cs typeface="Times New Roman" pitchFamily="18" charset="0"/>
              </a:rPr>
              <a:t>Принять меры по недопущению обоснованных жалоб от населения за оказание медицинской помощи по программе ОМС</a:t>
            </a:r>
            <a:r>
              <a:rPr lang="ru-RU" dirty="0" smtClean="0">
                <a:latin typeface="Zona Pro Regular" pitchFamily="2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 </a:t>
            </a:r>
            <a:r>
              <a:rPr lang="ru-RU" dirty="0" smtClean="0"/>
              <a:t>Обеспечить </a:t>
            </a:r>
            <a:r>
              <a:rPr lang="ru-RU" dirty="0"/>
              <a:t>контроль за недопущением приписок при подаче реестров счетов.</a:t>
            </a:r>
            <a:endParaRPr lang="ru-RU" dirty="0">
              <a:latin typeface="Zona Pro Regular" pitchFamily="2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dirty="0">
                <a:latin typeface="Zona Pro Regular" pitchFamily="2" charset="0"/>
                <a:cs typeface="Times New Roman" pitchFamily="18" charset="0"/>
              </a:rPr>
              <a:t>При проведении профилактических мероприятий организовать работу по раннему выявлению ХНИЗ, в том числе онкологических заболеваний.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>
                <a:latin typeface="Zona Pro Regular" pitchFamily="2" charset="0"/>
                <a:cs typeface="Times New Roman" pitchFamily="18" charset="0"/>
              </a:rPr>
              <a:t>Обеспечить своевременное взятие под диспансерное наблюдение лиц, страдающих ХНИЗ, согласно спискам, направляемым ТФОМС РС(Я).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Осуществлять постоянный ведомственный контроль качества проводимой диспансеризации и профилактических осмотров</a:t>
            </a:r>
            <a:r>
              <a:rPr lang="ru-RU" dirty="0" smtClean="0"/>
              <a:t>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Усилить контроль за предоставлением первичной медицинской документации.</a:t>
            </a:r>
            <a:endParaRPr lang="ru-RU" dirty="0">
              <a:latin typeface="Zona Pro Regular" pitchFamily="2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dirty="0">
                <a:latin typeface="Zona Pro Regular" pitchFamily="2" charset="0"/>
                <a:cs typeface="Times New Roman" pitchFamily="18" charset="0"/>
              </a:rPr>
              <a:t>По случаям нарушений, выявляемых экспертами СМО/ТФОМС проводить с врачами разбор и установление причин ненадлежащего качества медицинской помощи.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>
                <a:latin typeface="Zona Pro Regular" pitchFamily="2" charset="0"/>
              </a:rPr>
              <a:t>Своевременно предоставлять в СМО план мероприятий по устранению выявленных нарушений по результатам каждой экспертизы качества медицинской помощи. 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286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1614438"/>
            <a:ext cx="94361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ПЛАН</a:t>
            </a:r>
            <a:endParaRPr lang="ru-RU" sz="2200" b="1" dirty="0"/>
          </a:p>
          <a:p>
            <a:pPr algn="ctr"/>
            <a:r>
              <a:rPr lang="ru-RU" sz="2200" dirty="0"/>
              <a:t>РАБОТЫ КООРДИНАЦИОННОГО СОВЕТА</a:t>
            </a:r>
            <a:endParaRPr lang="ru-RU" sz="2200" b="1" dirty="0"/>
          </a:p>
          <a:p>
            <a:pPr algn="ctr"/>
            <a:r>
              <a:rPr lang="ru-RU" sz="2200" dirty="0"/>
              <a:t>ПО ОРГАНИЗАЦИИ ЗАЩИТЫ ПРАВ ЗАСТРАХОВАННЫХ ЛИЦ </a:t>
            </a:r>
            <a:endParaRPr lang="en-US" sz="2200" dirty="0" smtClean="0"/>
          </a:p>
          <a:p>
            <a:pPr algn="ctr"/>
            <a:r>
              <a:rPr lang="ru-RU" sz="2200" dirty="0" smtClean="0"/>
              <a:t>ПРИ </a:t>
            </a:r>
            <a:r>
              <a:rPr lang="ru-RU" sz="2200" dirty="0"/>
              <a:t>ПРЕДОСТАВЛЕНИИ МЕДИЦИНСКОЙ ПОМОЩИ И </a:t>
            </a:r>
            <a:endParaRPr lang="en-US" sz="2200" dirty="0" smtClean="0"/>
          </a:p>
          <a:p>
            <a:pPr algn="ctr"/>
            <a:r>
              <a:rPr lang="ru-RU" sz="2200" dirty="0" smtClean="0"/>
              <a:t>РЕАЛИЗАЦИИ </a:t>
            </a:r>
            <a:r>
              <a:rPr lang="ru-RU" sz="2200" dirty="0"/>
              <a:t>ЗАКОНОДАТЕЛЬСТВА </a:t>
            </a:r>
            <a:endParaRPr lang="en-US" sz="2200" dirty="0" smtClean="0"/>
          </a:p>
          <a:p>
            <a:pPr algn="ctr"/>
            <a:r>
              <a:rPr lang="ru-RU" sz="2200" dirty="0" smtClean="0"/>
              <a:t>В </a:t>
            </a:r>
            <a:r>
              <a:rPr lang="ru-RU" sz="2200" dirty="0"/>
              <a:t>СФЕРЕ ОБЯЗАТЕЛЬНОГО МЕДИЦИНСКОГО СТРАХОВАНИЯ </a:t>
            </a:r>
            <a:endParaRPr lang="en-US" sz="2200" dirty="0" smtClean="0"/>
          </a:p>
          <a:p>
            <a:pPr algn="ctr"/>
            <a:r>
              <a:rPr lang="ru-RU" sz="2200" dirty="0" smtClean="0"/>
              <a:t>В </a:t>
            </a:r>
            <a:r>
              <a:rPr lang="ru-RU" sz="2200" dirty="0"/>
              <a:t>РЕСПУБЛИКЕ САХА (ЯКУТИЯ) </a:t>
            </a:r>
            <a:endParaRPr lang="en-US" sz="2200" dirty="0" smtClean="0"/>
          </a:p>
          <a:p>
            <a:pPr algn="ctr"/>
            <a:r>
              <a:rPr lang="ru-RU" sz="2200" dirty="0" smtClean="0"/>
              <a:t>на </a:t>
            </a:r>
            <a:r>
              <a:rPr lang="ru-RU" sz="2200" dirty="0"/>
              <a:t>2026 год.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145895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89255" y="161926"/>
            <a:ext cx="10515600" cy="640492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0"/>
              </a:spcAft>
            </a:pPr>
            <a:r>
              <a:rPr lang="ru-RU" sz="2800" dirty="0"/>
              <a:t>Расширенное заседание Координационного </a:t>
            </a:r>
            <a:r>
              <a:rPr lang="ru-RU" sz="2800" dirty="0" smtClean="0"/>
              <a:t>совета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ea typeface="Times New Roman"/>
              </a:rPr>
              <a:t>1 квартал 2026 г.</a:t>
            </a:r>
            <a:endParaRPr lang="ru-RU" sz="2800" dirty="0">
              <a:ea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485357"/>
              </p:ext>
            </p:extLst>
          </p:nvPr>
        </p:nvGraphicFramePr>
        <p:xfrm>
          <a:off x="789255" y="1455420"/>
          <a:ext cx="10780445" cy="501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73"/>
                <a:gridCol w="7927443"/>
                <a:gridCol w="211132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Об исполнении объемов медицинской помощи в рамках Территориальной программы ОМС РС(Я) за 2025 год. Новации Территориальной программы ОМС в 2026 году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УООМС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Новое в Тарифном соглашении на оплату медицинской помощи, оказываемой в объеме Территориальной программы ОМС РС(Я) на 2026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ОЦИТ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О результатах контроля объемов, сроков, качества и условий предоставления медицинской помощи по обязательному медицинскому страхованию по итогам 2025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ОЗПЗ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Итоги предоставления реестров счетов в 2025 году, основные замечания формирования и учета случаев. Изменения в формировании реестров счетов в 2026 году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РАО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719248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Результаты проверок использования средств ОМС, проведенных в 2025 году в медицинских организациях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КРО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346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4800" y="208389"/>
            <a:ext cx="9004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2"/>
                </a:solidFill>
                <a:latin typeface="+mj-lt"/>
              </a:rPr>
              <a:t>Заседание Координационного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совета </a:t>
            </a: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</a:rPr>
              <a:t>2 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квартал 2026г.</a:t>
            </a:r>
          </a:p>
          <a:p>
            <a:pPr lvl="0"/>
            <a:endParaRPr lang="ru-RU" sz="2800" dirty="0">
              <a:solidFill>
                <a:schemeClr val="tx2"/>
              </a:solidFill>
              <a:latin typeface="+mj-lt"/>
              <a:ea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178515"/>
              </p:ext>
            </p:extLst>
          </p:nvPr>
        </p:nvGraphicFramePr>
        <p:xfrm>
          <a:off x="801027" y="1351389"/>
          <a:ext cx="10780445" cy="4975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73"/>
                <a:gridCol w="8249000"/>
                <a:gridCol w="17897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№п/п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Отв.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Итоги контрольно-надзорной деятельности Территориального органа Росздравнадзора по Республике Саха (Якутия) за 2025 год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ТО РЗН по РС(Я)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1043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Результаты рассмотрения обращений граждан в Министерство здравоохранения Республики Саха (Якутия) за 2025 год.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МЗ РС(Я)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Анализ результатов рассмотрения обращений граждан, в том числе страховых представителей всех уровней по итогам 2025 года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СМО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Результаты контрольно-экспертных мероприятий (МЭЭ и ЭКМП) в целом по Республике Саха (Якутия) и в конкретных медицинских организациях, в которых по результатам контроля выявлены наибольшие нарушения при оказании медицинской помощи по обязательному медицинскому страхованию по итогам 2025 года.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СМО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744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4800" y="208389"/>
            <a:ext cx="9004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2"/>
                </a:solidFill>
                <a:latin typeface="+mj-lt"/>
              </a:rPr>
              <a:t>Заседание Координационного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совета </a:t>
            </a: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</a:rPr>
              <a:t>3 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квартал 2026г.</a:t>
            </a:r>
          </a:p>
          <a:p>
            <a:pPr lvl="0"/>
            <a:endParaRPr lang="ru-RU" sz="2800" dirty="0">
              <a:solidFill>
                <a:schemeClr val="tx2"/>
              </a:solidFill>
              <a:latin typeface="+mj-lt"/>
              <a:ea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790246"/>
              </p:ext>
            </p:extLst>
          </p:nvPr>
        </p:nvGraphicFramePr>
        <p:xfrm>
          <a:off x="495763" y="1193800"/>
          <a:ext cx="11162373" cy="538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73"/>
                <a:gridCol w="8515700"/>
                <a:gridCol w="1905000"/>
              </a:tblGrid>
              <a:tr h="65796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№п/п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Отв.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О ведомственном контроле качества и безопасности медицинской помощи в Министерстве здравоохранения Республики Саха (Якутия) за 6 мес. 2026 г. 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МЗ РС(Я)</a:t>
                      </a:r>
                      <a:endParaRPr lang="ru-RU" dirty="0"/>
                    </a:p>
                  </a:txBody>
                  <a:tcPr anchor="ctr"/>
                </a:tc>
              </a:tr>
              <a:tr h="1043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Об информировании и информационном сопровождении застрахованных лиц по итогам 6 мес. 2026г.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ЕКЦ 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Оценка общественного мнения удовлетворенностью населения медицинской помощью по итогам опроса страховыми представителями СМО за 6 месяцев 2026г.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ОМО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О результатах контроля за качеством проведения профилактических мероприятий (профилактические медицинские осмотры и диспансеризация взрослого и детского населения), включая оценку своевременности включения в группу диспансерного наблюдения застрахованных лиц с впервые установленным диагнозом ХНИЗ (в разрезе МО) за 1 полугодие 2026г., в том числе по случаям диспансеризации (ДВН), проведенной в течение 12 месяцев до оказания медицинской помощи, по результатам которой выявлено заболевание, не диагностируемое при прохождении ДВН, по итогам 2025 года.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СМО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862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818" y="421855"/>
            <a:ext cx="10110840" cy="723301"/>
          </a:xfrm>
        </p:spPr>
        <p:txBody>
          <a:bodyPr/>
          <a:lstStyle/>
          <a:p>
            <a:pPr lvl="0" algn="ctr"/>
            <a:r>
              <a:rPr lang="ru-RU" sz="2200" b="1" dirty="0" smtClean="0">
                <a:solidFill>
                  <a:schemeClr val="tx2"/>
                </a:solidFill>
                <a:latin typeface="+mn-lt"/>
                <a:ea typeface="Calibri" pitchFamily="34" charset="0"/>
                <a:cs typeface="Times New Roman" pitchFamily="18" charset="0"/>
              </a:rPr>
              <a:t>Каналы поступления обращений граждан за период 2024-2025гг.</a:t>
            </a:r>
            <a:r>
              <a:rPr lang="ru-RU" sz="2200" b="1" dirty="0">
                <a:solidFill>
                  <a:schemeClr val="tx2"/>
                </a:solidFill>
                <a:latin typeface="+mn-lt"/>
                <a:cs typeface="Arial" pitchFamily="34" charset="0"/>
              </a:rPr>
              <a:t/>
            </a:r>
            <a:br>
              <a:rPr lang="ru-RU" sz="2200" b="1" dirty="0">
                <a:solidFill>
                  <a:schemeClr val="tx2"/>
                </a:solidFill>
                <a:latin typeface="+mn-lt"/>
                <a:cs typeface="Arial" pitchFamily="34" charset="0"/>
              </a:rPr>
            </a:br>
            <a:endParaRPr lang="ru-RU" sz="2200" b="1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666850"/>
              </p:ext>
            </p:extLst>
          </p:nvPr>
        </p:nvGraphicFramePr>
        <p:xfrm>
          <a:off x="1727200" y="1638300"/>
          <a:ext cx="9258300" cy="462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299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71470" y="3244334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/>
              <a:t>МЗ РС(Я)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93850" y="0"/>
            <a:ext cx="9004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2"/>
                </a:solidFill>
                <a:latin typeface="+mj-lt"/>
              </a:rPr>
              <a:t>Заседание Координационного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совета </a:t>
            </a: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+mj-lt"/>
              </a:rPr>
              <a:t>4 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квартал 2026г.</a:t>
            </a:r>
          </a:p>
          <a:p>
            <a:pPr lvl="0"/>
            <a:endParaRPr lang="ru-RU" sz="2800" dirty="0">
              <a:solidFill>
                <a:schemeClr val="tx2"/>
              </a:solidFill>
              <a:latin typeface="+mj-lt"/>
              <a:ea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40270"/>
              </p:ext>
            </p:extLst>
          </p:nvPr>
        </p:nvGraphicFramePr>
        <p:xfrm>
          <a:off x="400281" y="1065986"/>
          <a:ext cx="11353337" cy="5656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73"/>
                <a:gridCol w="8757464"/>
                <a:gridCol w="1854200"/>
              </a:tblGrid>
              <a:tr h="65796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№п/п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Отв.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Результаты независимой оценки качества оказания услуг в учреждениях здравоохранения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МЗ РС(Я)</a:t>
                      </a:r>
                      <a:endParaRPr lang="ru-RU" dirty="0"/>
                    </a:p>
                  </a:txBody>
                  <a:tcPr anchor="ctr"/>
                </a:tc>
              </a:tr>
              <a:tr h="1043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Об использовании медицинскими организациями средств нормированного страхового запаса территориального фонда обязательного медицинского страхования для финансового обеспечения мероприятий по организации дополнительного профессионального образования медицинских работников по программам повышения квалификации, приобретению и проведению ремонта медицинского оборудования за 9 мес. 2026г.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ТФОМС РС(Я)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ОФИСО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О результатах контрольно-экспертных мероприятий, проведенных страховыми медицинскими организациями, по профилю «онкология», застрахованным лицам с болезнями системы кровообращения, а также по случаям летальных исходов за период 9 мес. 2026 г. разрезе медицинских организаций республики.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СМО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</a:rPr>
                        <a:t>Информация руководителей медицинских организаций республики, допустивших наибольшее количество обоснованных жалоб и нарушений по результатам экспертиз качества медицинской помощи по итогам 9 месяцев 2026г, о принятых мерах по устранению выявленных нарушений и принятых мерах по обеспечению доступности медицинской помощи прикрепленному населению.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</a:rPr>
                        <a:t>МО</a:t>
                      </a:r>
                      <a:endParaRPr lang="ru-RU" sz="18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3567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4" b="70225"/>
          <a:stretch/>
        </p:blipFill>
        <p:spPr bwMode="auto">
          <a:xfrm>
            <a:off x="1073791" y="142876"/>
            <a:ext cx="4078146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86226" y="3000850"/>
            <a:ext cx="828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2800" dirty="0">
              <a:solidFill>
                <a:srgbClr val="00206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93526" y="2353342"/>
            <a:ext cx="3616413" cy="3820955"/>
            <a:chOff x="393526" y="2353342"/>
            <a:chExt cx="3616413" cy="382095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93526" y="2353342"/>
              <a:ext cx="3506612" cy="3622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393527" y="5956183"/>
              <a:ext cx="3616412" cy="2181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898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371" y="332958"/>
            <a:ext cx="10641160" cy="72330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Структура обращений за 202</a:t>
            </a:r>
            <a:r>
              <a:rPr lang="en-US" sz="2800" b="1" dirty="0" smtClean="0">
                <a:solidFill>
                  <a:schemeClr val="tx2"/>
                </a:solidFill>
              </a:rPr>
              <a:t>3</a:t>
            </a:r>
            <a:r>
              <a:rPr lang="ru-RU" sz="2800" b="1" dirty="0" smtClean="0">
                <a:solidFill>
                  <a:schemeClr val="tx2"/>
                </a:solidFill>
              </a:rPr>
              <a:t>-202</a:t>
            </a:r>
            <a:r>
              <a:rPr lang="en-US" sz="2800" b="1" dirty="0" smtClean="0">
                <a:solidFill>
                  <a:schemeClr val="tx2"/>
                </a:solidFill>
              </a:rPr>
              <a:t>5</a:t>
            </a:r>
            <a:r>
              <a:rPr lang="ru-RU" sz="2800" b="1" dirty="0" smtClean="0">
                <a:solidFill>
                  <a:schemeClr val="tx2"/>
                </a:solidFill>
              </a:rPr>
              <a:t> гг. </a:t>
            </a:r>
            <a:endParaRPr lang="ru-RU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947766"/>
              </p:ext>
            </p:extLst>
          </p:nvPr>
        </p:nvGraphicFramePr>
        <p:xfrm>
          <a:off x="634999" y="1286949"/>
          <a:ext cx="10820400" cy="4917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3732"/>
                <a:gridCol w="1953447"/>
                <a:gridCol w="2004407"/>
                <a:gridCol w="2004407"/>
                <a:gridCol w="2004407"/>
              </a:tblGrid>
              <a:tr h="846651">
                <a:tc>
                  <a:txBody>
                    <a:bodyPr/>
                    <a:lstStyle/>
                    <a:p>
                      <a:pPr marR="3397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Zona Pro Regular"/>
                          <a:cs typeface="Times New Roman" pitchFamily="18" charset="0"/>
                        </a:rPr>
                        <a:t>202</a:t>
                      </a:r>
                      <a:r>
                        <a:rPr lang="en-US" sz="1900" dirty="0" smtClean="0">
                          <a:latin typeface="Zona Pro Regular"/>
                          <a:cs typeface="Times New Roman" pitchFamily="18" charset="0"/>
                        </a:rPr>
                        <a:t>3</a:t>
                      </a:r>
                      <a:r>
                        <a:rPr lang="ru-RU" sz="1900" dirty="0" smtClean="0">
                          <a:latin typeface="Zona Pro Regular"/>
                          <a:cs typeface="Times New Roman" pitchFamily="18" charset="0"/>
                        </a:rPr>
                        <a:t> г.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Zona Pro Regular"/>
                          <a:cs typeface="Times New Roman" pitchFamily="18" charset="0"/>
                        </a:rPr>
                        <a:t>2024 г.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Zona Pro Regular"/>
                          <a:cs typeface="Times New Roman" pitchFamily="18" charset="0"/>
                        </a:rPr>
                        <a:t>202</a:t>
                      </a:r>
                      <a:r>
                        <a:rPr lang="en-US" sz="1900" dirty="0" smtClean="0">
                          <a:latin typeface="Zona Pro Regular"/>
                          <a:cs typeface="Times New Roman" pitchFamily="18" charset="0"/>
                        </a:rPr>
                        <a:t>5</a:t>
                      </a:r>
                      <a:r>
                        <a:rPr lang="ru-RU" sz="1900" dirty="0" smtClean="0">
                          <a:latin typeface="Zona Pro Regular"/>
                          <a:cs typeface="Times New Roman" pitchFamily="18" charset="0"/>
                        </a:rPr>
                        <a:t> г.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Динамика  показателей 2025г. к 2023г.</a:t>
                      </a:r>
                      <a:endParaRPr lang="ru-RU" sz="1800" dirty="0" smtClean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74978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1900" b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обращений, </a:t>
                      </a:r>
                      <a:r>
                        <a:rPr lang="ru-RU" sz="1900" b="0" dirty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всего: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90</a:t>
                      </a:r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 </a:t>
                      </a:r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005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89 475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94 074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+4,5%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9231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Заявления</a:t>
                      </a:r>
                      <a:endParaRPr lang="ru-RU" sz="1900" b="0" dirty="0">
                        <a:latin typeface="Zona Pro Regular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57</a:t>
                      </a:r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 </a:t>
                      </a:r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263 (64%)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58 361 (65%)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60 322</a:t>
                      </a:r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(</a:t>
                      </a:r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64</a:t>
                      </a:r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%)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+5,3%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9691">
                <a:tc>
                  <a:txBody>
                    <a:bodyPr/>
                    <a:lstStyle/>
                    <a:p>
                      <a:pPr marR="3397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baseline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Обращения за разъяснениями (консультации)</a:t>
                      </a:r>
                      <a:endParaRPr lang="ru-RU" sz="1900" b="0" dirty="0">
                        <a:latin typeface="Zona Pro Regular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32</a:t>
                      </a:r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 </a:t>
                      </a:r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498 (36%)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30</a:t>
                      </a:r>
                      <a:r>
                        <a:rPr lang="ru-RU" sz="1900" b="1" baseline="0" dirty="0" smtClean="0">
                          <a:latin typeface="Zona Pro Regular"/>
                          <a:cs typeface="Times New Roman" pitchFamily="18" charset="0"/>
                        </a:rPr>
                        <a:t> 857 (34%)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latin typeface="Zona Pro Regular"/>
                          <a:cs typeface="Times New Roman" pitchFamily="18" charset="0"/>
                        </a:rPr>
                        <a:t>33 752</a:t>
                      </a:r>
                      <a:r>
                        <a:rPr lang="ru-RU" sz="1900" b="1" baseline="0" dirty="0" smtClean="0">
                          <a:latin typeface="Zona Pro Regular"/>
                          <a:cs typeface="Times New Roman" pitchFamily="18" charset="0"/>
                        </a:rPr>
                        <a:t>(3</a:t>
                      </a:r>
                      <a:r>
                        <a:rPr lang="en-US" sz="1900" b="1" baseline="0" dirty="0" smtClean="0">
                          <a:latin typeface="Zona Pro Regular"/>
                          <a:cs typeface="Times New Roman" pitchFamily="18" charset="0"/>
                        </a:rPr>
                        <a:t>6</a:t>
                      </a:r>
                      <a:r>
                        <a:rPr lang="ru-RU" sz="1900" b="1" baseline="0" dirty="0" smtClean="0">
                          <a:latin typeface="Zona Pro Regular"/>
                          <a:cs typeface="Times New Roman" pitchFamily="18" charset="0"/>
                        </a:rPr>
                        <a:t>%)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Zona Pro Regular"/>
                          <a:cs typeface="Times New Roman" pitchFamily="18" charset="0"/>
                        </a:rPr>
                        <a:t>+3,9%</a:t>
                      </a:r>
                      <a:endParaRPr lang="ru-RU" sz="1900" b="1" dirty="0">
                        <a:latin typeface="Zona Pro Regular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9691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Жалобы</a:t>
                      </a:r>
                      <a:r>
                        <a:rPr lang="en-US" sz="1900" b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endParaRPr lang="ru-RU" sz="1900" b="0" dirty="0" smtClean="0">
                        <a:latin typeface="Zona Pro Regular"/>
                        <a:ea typeface="Times New Roman"/>
                        <a:cs typeface="Times New Roman" pitchFamily="18" charset="0"/>
                      </a:endParaRPr>
                    </a:p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900" b="0" dirty="0">
                        <a:latin typeface="Zona Pro Regular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239 (0,3)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247 (0,8%)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70</a:t>
                      </a:r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(0,</a:t>
                      </a:r>
                      <a:r>
                        <a:rPr lang="en-US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8</a:t>
                      </a:r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%)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+13%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8042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latin typeface="Zona Pro Regular"/>
                          <a:ea typeface="Times New Roman"/>
                          <a:cs typeface="Times New Roman" pitchFamily="18" charset="0"/>
                        </a:rPr>
                        <a:t>Обоснованные жалобы</a:t>
                      </a:r>
                      <a:endParaRPr lang="ru-RU" sz="1900" b="0" dirty="0">
                        <a:latin typeface="Zona Pro Regular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152 (64%)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162 (66%)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174</a:t>
                      </a:r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 (6</a:t>
                      </a:r>
                      <a:r>
                        <a:rPr lang="en-US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%)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900" b="1" i="1" kern="1200" dirty="0" smtClean="0">
                          <a:solidFill>
                            <a:schemeClr val="tx1"/>
                          </a:solidFill>
                          <a:latin typeface="Zona Pro Regular"/>
                          <a:ea typeface="+mn-ea"/>
                          <a:cs typeface="Times New Roman" pitchFamily="18" charset="0"/>
                        </a:rPr>
                        <a:t>+14,5%</a:t>
                      </a:r>
                      <a:endParaRPr lang="ru-RU" sz="1900" b="1" i="1" kern="1200" dirty="0">
                        <a:solidFill>
                          <a:schemeClr val="tx1"/>
                        </a:solidFill>
                        <a:latin typeface="Zona Pro Regular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20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0876883"/>
              </p:ext>
            </p:extLst>
          </p:nvPr>
        </p:nvGraphicFramePr>
        <p:xfrm>
          <a:off x="331788" y="1282700"/>
          <a:ext cx="11520487" cy="503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04371" y="361650"/>
            <a:ext cx="10641160" cy="723301"/>
          </a:xfrm>
          <a:prstGeom prst="rect">
            <a:avLst/>
          </a:prstGeom>
        </p:spPr>
        <p:txBody>
          <a:bodyPr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Структура обоснованных жалоб за 202</a:t>
            </a:r>
            <a:r>
              <a:rPr lang="en-US" sz="2800" b="1" dirty="0" smtClean="0">
                <a:solidFill>
                  <a:schemeClr val="tx2"/>
                </a:solidFill>
              </a:rPr>
              <a:t>3</a:t>
            </a:r>
            <a:r>
              <a:rPr lang="ru-RU" sz="2800" b="1" dirty="0" smtClean="0">
                <a:solidFill>
                  <a:schemeClr val="tx2"/>
                </a:solidFill>
              </a:rPr>
              <a:t>-202</a:t>
            </a:r>
            <a:r>
              <a:rPr lang="en-US" sz="2800" b="1" dirty="0" smtClean="0">
                <a:solidFill>
                  <a:schemeClr val="tx2"/>
                </a:solidFill>
              </a:rPr>
              <a:t>5</a:t>
            </a:r>
            <a:r>
              <a:rPr lang="ru-RU" sz="2800" b="1" dirty="0" smtClean="0">
                <a:solidFill>
                  <a:schemeClr val="tx2"/>
                </a:solidFill>
              </a:rPr>
              <a:t> гг. 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0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881824"/>
              </p:ext>
            </p:extLst>
          </p:nvPr>
        </p:nvGraphicFramePr>
        <p:xfrm>
          <a:off x="469900" y="2180114"/>
          <a:ext cx="5461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3429000" y="3106182"/>
            <a:ext cx="914400" cy="2921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/>
              <a:t>28%</a:t>
            </a:r>
            <a:endParaRPr lang="ru-RU" sz="1100" dirty="0"/>
          </a:p>
        </p:txBody>
      </p:sp>
      <p:sp>
        <p:nvSpPr>
          <p:cNvPr id="8" name="TextBox 1"/>
          <p:cNvSpPr txBox="1"/>
          <p:nvPr/>
        </p:nvSpPr>
        <p:spPr>
          <a:xfrm>
            <a:off x="4495800" y="3551714"/>
            <a:ext cx="914400" cy="2921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/>
              <a:t>56%</a:t>
            </a:r>
            <a:endParaRPr lang="ru-RU" sz="11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775118" y="536155"/>
            <a:ext cx="10110840" cy="723301"/>
          </a:xfrm>
        </p:spPr>
        <p:txBody>
          <a:bodyPr/>
          <a:lstStyle/>
          <a:p>
            <a:pPr algn="ctr"/>
            <a:r>
              <a:rPr lang="ru-RU" sz="2800" dirty="0" smtClean="0"/>
              <a:t>Жалобы на качество медицинской помощи за 2025 г.</a:t>
            </a:r>
            <a:endParaRPr lang="ru-RU" sz="2800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6637018"/>
              </p:ext>
            </p:extLst>
          </p:nvPr>
        </p:nvGraphicFramePr>
        <p:xfrm>
          <a:off x="6565900" y="2180114"/>
          <a:ext cx="51943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6925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718" y="383755"/>
            <a:ext cx="10110840" cy="723301"/>
          </a:xfrm>
        </p:spPr>
        <p:txBody>
          <a:bodyPr/>
          <a:lstStyle/>
          <a:p>
            <a:pPr algn="ctr"/>
            <a:r>
              <a:rPr lang="ru-RU" sz="2800" dirty="0" smtClean="0"/>
              <a:t>Жалобы на недостоверные сведения об оказанной медицинской помощи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525515"/>
              </p:ext>
            </p:extLst>
          </p:nvPr>
        </p:nvGraphicFramePr>
        <p:xfrm>
          <a:off x="1079500" y="1663696"/>
          <a:ext cx="10045701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5236634"/>
                <a:gridCol w="3348567"/>
              </a:tblGrid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</a:t>
                      </a:r>
                      <a:r>
                        <a:rPr lang="ru-RU" baseline="0" dirty="0" smtClean="0"/>
                        <a:t> МО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жалоб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ГБУ РС(Я) «ЯГБ №2»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ГБУ РС(Я) «Поликлиника №1»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ГБУ РС(Я) «ЯРОД»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ГАУ РС(Я) «МЦ г. Якутска»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ГБУ РС(Я) «ЯГБ  №3»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ГАУ РС(Я) «РКБ №3»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ГБУ РС(Я) «РЦМП»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ГБУ РС(Я) «</a:t>
                      </a:r>
                      <a:r>
                        <a:rPr lang="ru-RU" sz="1800" dirty="0" err="1" smtClean="0"/>
                        <a:t>Алданская</a:t>
                      </a:r>
                      <a:r>
                        <a:rPr lang="ru-RU" sz="1800" dirty="0" smtClean="0"/>
                        <a:t> ЦРБ»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445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ООО «Аврора»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032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421855"/>
            <a:ext cx="10365258" cy="723301"/>
          </a:xfrm>
        </p:spPr>
        <p:txBody>
          <a:bodyPr/>
          <a:lstStyle/>
          <a:p>
            <a:pPr algn="ctr"/>
            <a:r>
              <a:rPr lang="ru-RU" sz="2800" dirty="0" smtClean="0"/>
              <a:t>Жалобы на взимание денежных средств за оказанную медицинскую помощь, предусмотренную программами ОМС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514512"/>
              </p:ext>
            </p:extLst>
          </p:nvPr>
        </p:nvGraphicFramePr>
        <p:xfrm>
          <a:off x="800099" y="1511300"/>
          <a:ext cx="11010901" cy="4829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954"/>
                <a:gridCol w="3458088"/>
                <a:gridCol w="2474197"/>
                <a:gridCol w="4123662"/>
              </a:tblGrid>
              <a:tr h="69003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п/п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МО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 возмещения, руб.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медицинских услуг</a:t>
                      </a:r>
                      <a:endParaRPr lang="ru-RU" dirty="0"/>
                    </a:p>
                  </a:txBody>
                  <a:tcPr anchor="ctr"/>
                </a:tc>
              </a:tr>
              <a:tr h="69003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ГАУ РС(Я) "МЦ г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Якутска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8 300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ФГДС, МРТ</a:t>
                      </a:r>
                    </a:p>
                  </a:txBody>
                  <a:tcPr marL="7620" marR="7620" marT="7620" marB="0" anchor="ctr"/>
                </a:tc>
              </a:tr>
              <a:tr h="69003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ГБУ РС(Я) "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Томпонская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ЦРБ"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8 050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прием врача, ФГДС, ЭКГ</a:t>
                      </a:r>
                    </a:p>
                  </a:txBody>
                  <a:tcPr marL="7620" marR="7620" marT="7620" marB="0" anchor="ctr"/>
                </a:tc>
              </a:tr>
              <a:tr h="69003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ГБУ РС(Я) "Ленская ЦРБ"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75 600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оперативное лечение -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аденоидэктомия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 использованием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видеоэндоскопических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технологий.</a:t>
                      </a:r>
                    </a:p>
                  </a:txBody>
                  <a:tcPr marL="7620" marR="7620" marT="7620" marB="0" anchor="ctr"/>
                </a:tc>
              </a:tr>
              <a:tr h="69003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ГБУ РС(Я) "Ленская ЦРБ"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10 656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медицинские услуги (осмотр уролога, ряд анализов)</a:t>
                      </a:r>
                    </a:p>
                  </a:txBody>
                  <a:tcPr marL="7620" marR="7620" marT="7620" marB="0" anchor="ctr"/>
                </a:tc>
              </a:tr>
              <a:tr h="69003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ГБУ РС(Я) "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Мегино-Кангаласская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ЦРБ"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7 100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Инструментальные обследования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50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271" y="307558"/>
            <a:ext cx="10641160" cy="72330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Результаты рассмотрения обоснованных жалоб</a:t>
            </a:r>
            <a:b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за 2023-2025 гг. 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624483"/>
              </p:ext>
            </p:extLst>
          </p:nvPr>
        </p:nvGraphicFramePr>
        <p:xfrm>
          <a:off x="571500" y="1221876"/>
          <a:ext cx="10960099" cy="551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7779"/>
                <a:gridCol w="2428538"/>
                <a:gridCol w="2491891"/>
                <a:gridCol w="2491891"/>
              </a:tblGrid>
              <a:tr h="505324">
                <a:tc>
                  <a:txBody>
                    <a:bodyPr/>
                    <a:lstStyle/>
                    <a:p>
                      <a:pPr marR="3397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+mn-lt"/>
                          <a:cs typeface="Times New Roman" pitchFamily="18" charset="0"/>
                        </a:rPr>
                        <a:t>202</a:t>
                      </a:r>
                      <a:r>
                        <a:rPr lang="en-US" sz="2200" dirty="0" smtClean="0">
                          <a:latin typeface="+mn-lt"/>
                          <a:cs typeface="Times New Roman" pitchFamily="18" charset="0"/>
                        </a:rPr>
                        <a:t>3</a:t>
                      </a:r>
                      <a:r>
                        <a:rPr lang="ru-RU" sz="2200" dirty="0" smtClean="0">
                          <a:latin typeface="+mn-lt"/>
                          <a:cs typeface="Times New Roman" pitchFamily="18" charset="0"/>
                        </a:rPr>
                        <a:t> г.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+mn-lt"/>
                          <a:cs typeface="Times New Roman" pitchFamily="18" charset="0"/>
                        </a:rPr>
                        <a:t>2024 г.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2025 г.</a:t>
                      </a:r>
                      <a:endParaRPr lang="ru-RU" sz="2200" dirty="0"/>
                    </a:p>
                  </a:txBody>
                  <a:tcPr marL="68580" marR="68580" marT="0" marB="0" anchor="ctr"/>
                </a:tc>
              </a:tr>
              <a:tr h="874978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обоснованных</a:t>
                      </a:r>
                      <a:r>
                        <a:rPr lang="ru-RU" sz="2200" b="0" baseline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жалоб</a:t>
                      </a: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, всего: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latin typeface="+mn-lt"/>
                          <a:cs typeface="Times New Roman" pitchFamily="18" charset="0"/>
                        </a:rPr>
                        <a:t>152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latin typeface="+mn-lt"/>
                          <a:cs typeface="Times New Roman" pitchFamily="18" charset="0"/>
                        </a:rPr>
                        <a:t>162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174</a:t>
                      </a:r>
                      <a:endParaRPr lang="ru-RU" sz="2200" b="1" dirty="0"/>
                    </a:p>
                  </a:txBody>
                  <a:tcPr marL="68580" marR="68580" marT="0" marB="0" anchor="ctr"/>
                </a:tc>
              </a:tr>
              <a:tr h="519231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из </a:t>
                      </a: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них </a:t>
                      </a: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удовлетворено</a:t>
                      </a:r>
                      <a:endParaRPr lang="ru-RU" sz="2200" b="0" dirty="0"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latin typeface="+mn-lt"/>
                          <a:cs typeface="Times New Roman" pitchFamily="18" charset="0"/>
                        </a:rPr>
                        <a:t>152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latin typeface="+mn-lt"/>
                          <a:cs typeface="Times New Roman" pitchFamily="18" charset="0"/>
                        </a:rPr>
                        <a:t>162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174</a:t>
                      </a:r>
                      <a:endParaRPr lang="ru-RU" sz="2200" b="1" dirty="0"/>
                    </a:p>
                  </a:txBody>
                  <a:tcPr marL="68580" marR="68580" marT="0" marB="0" anchor="ctr"/>
                </a:tc>
              </a:tr>
              <a:tr h="888042">
                <a:tc>
                  <a:txBody>
                    <a:bodyPr/>
                    <a:lstStyle/>
                    <a:p>
                      <a:pPr marR="3397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из </a:t>
                      </a: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них </a:t>
                      </a: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с </a:t>
                      </a: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материальным возмещением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200" b="1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ru-RU" sz="2200" b="1" i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200" b="1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ru-RU" sz="2200" b="1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%</a:t>
                      </a:r>
                      <a:endParaRPr lang="ru-RU" sz="2200" b="1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200" b="1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2200" b="1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1%</a:t>
                      </a:r>
                      <a:endParaRPr lang="ru-RU" sz="2200" b="1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5</a:t>
                      </a:r>
                    </a:p>
                    <a:p>
                      <a:pPr algn="ctr"/>
                      <a:r>
                        <a:rPr lang="ru-RU" sz="2200" b="1" dirty="0" smtClean="0"/>
                        <a:t>3%</a:t>
                      </a:r>
                      <a:endParaRPr lang="ru-RU" sz="2200" b="1" dirty="0"/>
                    </a:p>
                  </a:txBody>
                  <a:tcPr marL="68580" marR="68580" marT="0" marB="0" anchor="ctr"/>
                </a:tc>
              </a:tr>
              <a:tr h="741493">
                <a:tc>
                  <a:txBody>
                    <a:bodyPr/>
                    <a:lstStyle/>
                    <a:p>
                      <a:pPr marR="3397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Сумма возмещения </a:t>
                      </a:r>
                      <a:endParaRPr lang="ru-RU" sz="2200" b="0" dirty="0" smtClean="0"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marR="3397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в </a:t>
                      </a: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руб.)</a:t>
                      </a:r>
                      <a:endParaRPr lang="ru-RU" sz="2200" b="0" dirty="0"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59 220,0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latin typeface="+mn-lt"/>
                          <a:cs typeface="Times New Roman" pitchFamily="18" charset="0"/>
                        </a:rPr>
                        <a:t>1 880,0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109 706,0</a:t>
                      </a:r>
                      <a:endParaRPr lang="ru-RU" sz="2200" b="1" dirty="0"/>
                    </a:p>
                  </a:txBody>
                  <a:tcPr marL="68580" marR="68580" marT="0" marB="0" anchor="ctr"/>
                </a:tc>
              </a:tr>
              <a:tr h="1112239">
                <a:tc>
                  <a:txBody>
                    <a:bodyPr/>
                    <a:lstStyle/>
                    <a:p>
                      <a:pPr marR="3397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Сумма возмещения </a:t>
                      </a:r>
                      <a:endParaRPr lang="ru-RU" sz="2200" b="0" dirty="0" smtClean="0"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marR="3397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ru-RU" sz="2200" b="0" dirty="0">
                          <a:latin typeface="+mn-lt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обращение </a:t>
                      </a:r>
                    </a:p>
                    <a:p>
                      <a:pPr marR="3397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latin typeface="+mn-lt"/>
                          <a:ea typeface="Times New Roman"/>
                          <a:cs typeface="Times New Roman" pitchFamily="18" charset="0"/>
                        </a:rPr>
                        <a:t>(в руб.)</a:t>
                      </a:r>
                      <a:endParaRPr lang="ru-RU" sz="2200" b="0" dirty="0"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latin typeface="+mn-lt"/>
                          <a:cs typeface="Times New Roman" pitchFamily="18" charset="0"/>
                        </a:rPr>
                        <a:t>9 870,0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latin typeface="+mn-lt"/>
                          <a:cs typeface="Times New Roman" pitchFamily="18" charset="0"/>
                        </a:rPr>
                        <a:t>940,0</a:t>
                      </a:r>
                      <a:endParaRPr lang="ru-RU" sz="22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21 941,2</a:t>
                      </a:r>
                      <a:endParaRPr lang="ru-RU" sz="2200" b="1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733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khaOMS" id="{5C72C940-40E0-4ECF-AA03-C43B4F1394F6}" vid="{75C155A3-9C57-4A46-9E4E-997E32BDD7F9}"/>
    </a:ext>
  </a:extLst>
</a:theme>
</file>

<file path=ppt/theme/theme2.xml><?xml version="1.0" encoding="utf-8"?>
<a:theme xmlns:a="http://schemas.openxmlformats.org/drawingml/2006/main" name="2_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khaOMS" id="{5C72C940-40E0-4ECF-AA03-C43B4F1394F6}" vid="{75C155A3-9C57-4A46-9E4E-997E32BDD7F9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SakhaOMS</Template>
  <TotalTime>9217</TotalTime>
  <Words>2817</Words>
  <Application>Microsoft Office PowerPoint</Application>
  <PresentationFormat>Произвольный</PresentationFormat>
  <Paragraphs>603</Paragraphs>
  <Slides>31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1_SakhaOMS</vt:lpstr>
      <vt:lpstr>2_SakhaOMS</vt:lpstr>
      <vt:lpstr>Презентация PowerPoint</vt:lpstr>
      <vt:lpstr>Нормативно-правовые акты</vt:lpstr>
      <vt:lpstr>Каналы поступления обращений граждан за период 2024-2025гг. </vt:lpstr>
      <vt:lpstr>Структура обращений за 2023-2025 гг. </vt:lpstr>
      <vt:lpstr>Презентация PowerPoint</vt:lpstr>
      <vt:lpstr>Жалобы на качество медицинской помощи за 2025 г.</vt:lpstr>
      <vt:lpstr>Жалобы на недостоверные сведения об оказанной медицинской помощи</vt:lpstr>
      <vt:lpstr>Жалобы на взимание денежных средств за оказанную медицинскую помощь, предусмотренную программами ОМС</vt:lpstr>
      <vt:lpstr>Результаты рассмотрения обоснованных жалоб за 2023-2025 гг. </vt:lpstr>
      <vt:lpstr>Презентация PowerPoint</vt:lpstr>
      <vt:lpstr>Медицинские организации, допустившие наибольшее количество обоснованных жалоб по всем условиям оказания медицинской помощи за 2025 год </vt:lpstr>
      <vt:lpstr>Результаты МЭЭ по РС(Я) за 2024г. и  2025г.</vt:lpstr>
      <vt:lpstr>Презентация PowerPoint</vt:lpstr>
      <vt:lpstr>Презентация PowerPoint</vt:lpstr>
      <vt:lpstr>Презентация PowerPoint</vt:lpstr>
      <vt:lpstr>Презентация PowerPoint</vt:lpstr>
      <vt:lpstr> Результаты ЭКМП по РС(Я) за 2024г. и 2025г.</vt:lpstr>
      <vt:lpstr>Структура нарушений по результатам ЭКМП по условиям оказания медицинской помощи за 2025г.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Новые виды экспертиз риск-ориентированной направленности</vt:lpstr>
      <vt:lpstr>Предложения в проект решения: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Охлопков</dc:creator>
  <cp:lastModifiedBy>trifonova</cp:lastModifiedBy>
  <cp:revision>350</cp:revision>
  <cp:lastPrinted>2026-03-28T01:54:42Z</cp:lastPrinted>
  <dcterms:created xsi:type="dcterms:W3CDTF">2020-05-27T03:54:11Z</dcterms:created>
  <dcterms:modified xsi:type="dcterms:W3CDTF">2026-03-30T04:01:23Z</dcterms:modified>
</cp:coreProperties>
</file>